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2-4.png>
</file>

<file path=ppt/media/image-3-1.png>
</file>

<file path=ppt/media/image-3-2.png>
</file>

<file path=ppt/media/image-3-3.png>
</file>

<file path=ppt/media/image-3-4.png>
</file>

<file path=ppt/media/image-4-1.png>
</file>

<file path=ppt/media/image-4-2.png>
</file>

<file path=ppt/media/image-4-3.png>
</file>

<file path=ppt/media/image-5-1.png>
</file>

<file path=ppt/media/image-5-2.png>
</file>

<file path=ppt/media/image-5-3.png>
</file>

<file path=ppt/media/image-5-4.png>
</file>

<file path=ppt/media/image-5-5.png>
</file>

<file path=ppt/media/image-5-6.png>
</file>

<file path=ppt/media/image-5-7.png>
</file>

<file path=ppt/media/image-6-1.png>
</file>

<file path=ppt/media/image-6-2.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media/image-9-1.png>
</file>

<file path=ppt/media/image-9-2.png>
</file>

<file path=ppt/media/image-9-3.png>
</file>

<file path=ppt/media/image-9-4.png>
</file>

<file path=ppt/media/image-9-5.png>
</file>

<file path=ppt/media/image-9-6.png>
</file>

<file path=ppt/media/image-9-7.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6" Type="http://schemas.openxmlformats.org/officeDocument/2006/relationships/slideLayout" Target="../slideLayouts/slideLayout1.xml"/><Relationship Id="rId7"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6" Type="http://schemas.openxmlformats.org/officeDocument/2006/relationships/slideLayout" Target="../slideLayouts/slideLayout1.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9" Type="http://schemas.openxmlformats.org/officeDocument/2006/relationships/slideLayout" Target="../slideLayouts/slideLayout1.xml"/><Relationship Id="rId10"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6" Type="http://schemas.openxmlformats.org/officeDocument/2006/relationships/slideLayout" Target="../slideLayouts/slideLayout1.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6" Type="http://schemas.openxmlformats.org/officeDocument/2006/relationships/slideLayout" Target="../slideLayouts/slideLayout1.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png"/><Relationship Id="rId7" Type="http://schemas.openxmlformats.org/officeDocument/2006/relationships/image" Target="../media/image-9-7.png"/><Relationship Id="rId9" Type="http://schemas.openxmlformats.org/officeDocument/2006/relationships/slideLayout" Target="../slideLayouts/slideLayout1.xml"/><Relationship Id="rId10"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244709" y="1355646"/>
            <a:ext cx="7627382" cy="2138124"/>
          </a:xfrm>
          <a:prstGeom prst="rect">
            <a:avLst/>
          </a:prstGeom>
          <a:noFill/>
          <a:ln/>
        </p:spPr>
        <p:txBody>
          <a:bodyPr wrap="square" rtlCol="0" anchor="t"/>
          <a:lstStyle/>
          <a:p>
            <a:pPr indent="0" marL="0">
              <a:lnSpc>
                <a:spcPts val="5612"/>
              </a:lnSpc>
              <a:buNone/>
            </a:pPr>
            <a:r>
              <a:rPr lang="en-US" sz="4489" dirty="0">
                <a:solidFill>
                  <a:srgbClr val="FAEBEB"/>
                </a:solidFill>
                <a:latin typeface="Dela Gothic One" pitchFamily="34" charset="0"/>
                <a:ea typeface="Dela Gothic One" pitchFamily="34" charset="-122"/>
                <a:cs typeface="Dela Gothic One" pitchFamily="34" charset="-120"/>
              </a:rPr>
              <a:t>POWERPOINT PRESENTATION FOR CA1</a:t>
            </a:r>
            <a:endParaRPr lang="en-US" sz="4489" dirty="0"/>
          </a:p>
        </p:txBody>
      </p:sp>
      <p:sp>
        <p:nvSpPr>
          <p:cNvPr id="6" name="Text 2"/>
          <p:cNvSpPr/>
          <p:nvPr/>
        </p:nvSpPr>
        <p:spPr>
          <a:xfrm>
            <a:off x="6244709" y="3818692"/>
            <a:ext cx="7627382" cy="346710"/>
          </a:xfrm>
          <a:prstGeom prst="rect">
            <a:avLst/>
          </a:prstGeom>
          <a:noFill/>
          <a:ln/>
        </p:spPr>
        <p:txBody>
          <a:bodyPr wrap="none" rtlCol="0" anchor="t"/>
          <a:lstStyle/>
          <a:p>
            <a:pPr indent="0" marL="0">
              <a:lnSpc>
                <a:spcPts val="2730"/>
              </a:lnSpc>
              <a:buNone/>
            </a:pPr>
            <a:r>
              <a:rPr lang="en-US" sz="1706" b="1" dirty="0">
                <a:solidFill>
                  <a:srgbClr val="FFE5E5"/>
                </a:solidFill>
                <a:latin typeface="DM Sans" pitchFamily="34" charset="0"/>
                <a:ea typeface="DM Sans" pitchFamily="34" charset="-122"/>
                <a:cs typeface="DM Sans" pitchFamily="34" charset="-120"/>
              </a:rPr>
              <a:t>NAME-ARPAN KUMAR SINGH</a:t>
            </a:r>
            <a:endParaRPr lang="en-US" sz="1706" dirty="0"/>
          </a:p>
        </p:txBody>
      </p:sp>
      <p:sp>
        <p:nvSpPr>
          <p:cNvPr id="7" name="Text 3"/>
          <p:cNvSpPr/>
          <p:nvPr/>
        </p:nvSpPr>
        <p:spPr>
          <a:xfrm>
            <a:off x="6244709" y="4409122"/>
            <a:ext cx="7627382" cy="346710"/>
          </a:xfrm>
          <a:prstGeom prst="rect">
            <a:avLst/>
          </a:prstGeom>
          <a:noFill/>
          <a:ln/>
        </p:spPr>
        <p:txBody>
          <a:bodyPr wrap="none" rtlCol="0" anchor="t"/>
          <a:lstStyle/>
          <a:p>
            <a:pPr indent="0" marL="0">
              <a:lnSpc>
                <a:spcPts val="2730"/>
              </a:lnSpc>
              <a:buNone/>
            </a:pPr>
            <a:r>
              <a:rPr lang="en-US" sz="1706" b="1" dirty="0">
                <a:solidFill>
                  <a:srgbClr val="FFE5E5"/>
                </a:solidFill>
                <a:latin typeface="DM Sans" pitchFamily="34" charset="0"/>
                <a:ea typeface="DM Sans" pitchFamily="34" charset="-122"/>
                <a:cs typeface="DM Sans" pitchFamily="34" charset="-120"/>
              </a:rPr>
              <a:t>ROLL- 13000120041</a:t>
            </a:r>
            <a:endParaRPr lang="en-US" sz="1706" dirty="0"/>
          </a:p>
        </p:txBody>
      </p:sp>
      <p:sp>
        <p:nvSpPr>
          <p:cNvPr id="8" name="Text 4"/>
          <p:cNvSpPr/>
          <p:nvPr/>
        </p:nvSpPr>
        <p:spPr>
          <a:xfrm>
            <a:off x="6244709" y="4999553"/>
            <a:ext cx="7627382" cy="346710"/>
          </a:xfrm>
          <a:prstGeom prst="rect">
            <a:avLst/>
          </a:prstGeom>
          <a:noFill/>
          <a:ln/>
        </p:spPr>
        <p:txBody>
          <a:bodyPr wrap="none" rtlCol="0" anchor="t"/>
          <a:lstStyle/>
          <a:p>
            <a:pPr indent="0" marL="0">
              <a:lnSpc>
                <a:spcPts val="2730"/>
              </a:lnSpc>
              <a:buNone/>
            </a:pPr>
            <a:r>
              <a:rPr lang="en-US" sz="1706" b="1" dirty="0">
                <a:solidFill>
                  <a:srgbClr val="FFE5E5"/>
                </a:solidFill>
                <a:latin typeface="DM Sans" pitchFamily="34" charset="0"/>
                <a:ea typeface="DM Sans" pitchFamily="34" charset="-122"/>
                <a:cs typeface="DM Sans" pitchFamily="34" charset="-120"/>
              </a:rPr>
              <a:t>SUB-OEC CS-701A</a:t>
            </a:r>
            <a:endParaRPr lang="en-US" sz="1706" dirty="0"/>
          </a:p>
        </p:txBody>
      </p:sp>
      <p:sp>
        <p:nvSpPr>
          <p:cNvPr id="9" name="Text 5"/>
          <p:cNvSpPr/>
          <p:nvPr/>
        </p:nvSpPr>
        <p:spPr>
          <a:xfrm>
            <a:off x="6244709" y="5589984"/>
            <a:ext cx="7627382" cy="693420"/>
          </a:xfrm>
          <a:prstGeom prst="rect">
            <a:avLst/>
          </a:prstGeom>
          <a:noFill/>
          <a:ln/>
        </p:spPr>
        <p:txBody>
          <a:bodyPr wrap="squar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TOPIC-Overview and detailed explanation of the simplex</a:t>
            </a:r>
            <a:pPr indent="0" marL="0">
              <a:lnSpc>
                <a:spcPts val="2730"/>
              </a:lnSpc>
              <a:buNone/>
            </a:pPr>
            <a:r>
              <a:rPr lang="en-US" sz="1706" b="1" dirty="0">
                <a:solidFill>
                  <a:srgbClr val="FFE5E5"/>
                </a:solidFill>
                <a:latin typeface="DM Sans" pitchFamily="34" charset="0"/>
                <a:ea typeface="DM Sans" pitchFamily="34" charset="-122"/>
                <a:cs typeface="DM Sans" pitchFamily="34" charset="-120"/>
              </a:rPr>
              <a:t>
</a:t>
            </a:r>
            <a:pPr indent="0" marL="0">
              <a:lnSpc>
                <a:spcPts val="2730"/>
              </a:lnSpc>
              <a:buNone/>
            </a:pPr>
            <a:r>
              <a:rPr lang="en-US" sz="1706" dirty="0">
                <a:solidFill>
                  <a:srgbClr val="FFE5E5"/>
                </a:solidFill>
                <a:latin typeface="DM Sans" pitchFamily="34" charset="0"/>
                <a:ea typeface="DM Sans" pitchFamily="34" charset="-122"/>
                <a:cs typeface="DM Sans" pitchFamily="34" charset="-120"/>
              </a:rPr>
              <a:t>method for solving linear programming problems</a:t>
            </a:r>
            <a:endParaRPr lang="en-US" sz="1706" dirty="0"/>
          </a:p>
        </p:txBody>
      </p:sp>
      <p:sp>
        <p:nvSpPr>
          <p:cNvPr id="10" name="Text 6"/>
          <p:cNvSpPr/>
          <p:nvPr/>
        </p:nvSpPr>
        <p:spPr>
          <a:xfrm>
            <a:off x="6244709" y="6527125"/>
            <a:ext cx="7627382" cy="346710"/>
          </a:xfrm>
          <a:prstGeom prst="rect">
            <a:avLst/>
          </a:prstGeom>
          <a:noFill/>
          <a:ln/>
        </p:spPr>
        <p:txBody>
          <a:bodyPr wrap="none" rtlCol="0" anchor="t"/>
          <a:lstStyle/>
          <a:p>
            <a:pPr indent="0" marL="0">
              <a:lnSpc>
                <a:spcPts val="2730"/>
              </a:lnSpc>
              <a:buNone/>
            </a:pPr>
            <a:endParaRPr lang="en-US" sz="1706"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270748" y="2297549"/>
            <a:ext cx="4944785" cy="3634502"/>
          </a:xfrm>
          <a:prstGeom prst="rect">
            <a:avLst/>
          </a:prstGeom>
        </p:spPr>
      </p:pic>
      <p:sp>
        <p:nvSpPr>
          <p:cNvPr id="6" name="Text 1"/>
          <p:cNvSpPr/>
          <p:nvPr/>
        </p:nvSpPr>
        <p:spPr>
          <a:xfrm>
            <a:off x="6244709" y="1956911"/>
            <a:ext cx="7627382" cy="2950726"/>
          </a:xfrm>
          <a:prstGeom prst="rect">
            <a:avLst/>
          </a:prstGeom>
          <a:noFill/>
          <a:ln/>
        </p:spPr>
        <p:txBody>
          <a:bodyPr wrap="square" rtlCol="0" anchor="t"/>
          <a:lstStyle/>
          <a:p>
            <a:pPr indent="0" marL="0">
              <a:lnSpc>
                <a:spcPts val="7744"/>
              </a:lnSpc>
              <a:buNone/>
            </a:pPr>
            <a:r>
              <a:rPr lang="en-US" sz="6195" dirty="0">
                <a:solidFill>
                  <a:srgbClr val="FAEBEB"/>
                </a:solidFill>
                <a:latin typeface="Dela Gothic One" pitchFamily="34" charset="0"/>
                <a:ea typeface="Dela Gothic One" pitchFamily="34" charset="-122"/>
                <a:cs typeface="Dela Gothic One" pitchFamily="34" charset="-120"/>
              </a:rPr>
              <a:t>Introduction to Linear Programming</a:t>
            </a:r>
            <a:endParaRPr lang="en-US" sz="6195" dirty="0"/>
          </a:p>
        </p:txBody>
      </p:sp>
      <p:sp>
        <p:nvSpPr>
          <p:cNvPr id="7" name="Text 2"/>
          <p:cNvSpPr/>
          <p:nvPr/>
        </p:nvSpPr>
        <p:spPr>
          <a:xfrm>
            <a:off x="6244709" y="5232559"/>
            <a:ext cx="7627382" cy="1040130"/>
          </a:xfrm>
          <a:prstGeom prst="rect">
            <a:avLst/>
          </a:prstGeom>
          <a:noFill/>
          <a:ln/>
        </p:spPr>
        <p:txBody>
          <a:bodyPr wrap="squar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Linear programming is a mathematical technique used to optimize a linear objective function subject to linear constraints. It has wide applications in various fields, including business, engineering, and economics.</a:t>
            </a:r>
            <a:endParaRPr lang="en-US" sz="1706" dirty="0"/>
          </a:p>
        </p:txBody>
      </p:sp>
      <p:pic>
        <p:nvPicPr>
          <p:cNvPr id="8"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244673" y="2043113"/>
            <a:ext cx="4996934" cy="4143375"/>
          </a:xfrm>
          <a:prstGeom prst="rect">
            <a:avLst/>
          </a:prstGeom>
        </p:spPr>
      </p:pic>
      <p:sp>
        <p:nvSpPr>
          <p:cNvPr id="6" name="Text 1"/>
          <p:cNvSpPr/>
          <p:nvPr/>
        </p:nvSpPr>
        <p:spPr>
          <a:xfrm>
            <a:off x="6171724" y="859512"/>
            <a:ext cx="7773352" cy="1288256"/>
          </a:xfrm>
          <a:prstGeom prst="rect">
            <a:avLst/>
          </a:prstGeom>
          <a:noFill/>
          <a:ln/>
        </p:spPr>
        <p:txBody>
          <a:bodyPr wrap="square" rtlCol="0" anchor="t"/>
          <a:lstStyle/>
          <a:p>
            <a:pPr indent="0" marL="0">
              <a:lnSpc>
                <a:spcPts val="5072"/>
              </a:lnSpc>
              <a:buNone/>
            </a:pPr>
            <a:r>
              <a:rPr lang="en-US" sz="4057" dirty="0">
                <a:solidFill>
                  <a:srgbClr val="FAEBEB"/>
                </a:solidFill>
                <a:latin typeface="Dela Gothic One" pitchFamily="34" charset="0"/>
                <a:ea typeface="Dela Gothic One" pitchFamily="34" charset="-122"/>
                <a:cs typeface="Dela Gothic One" pitchFamily="34" charset="-120"/>
              </a:rPr>
              <a:t>Formulating a Linear Programming Problem</a:t>
            </a:r>
            <a:endParaRPr lang="en-US" sz="4057" dirty="0"/>
          </a:p>
        </p:txBody>
      </p:sp>
      <p:sp>
        <p:nvSpPr>
          <p:cNvPr id="7" name="Text 2"/>
          <p:cNvSpPr/>
          <p:nvPr/>
        </p:nvSpPr>
        <p:spPr>
          <a:xfrm>
            <a:off x="6171724" y="2441377"/>
            <a:ext cx="7773352" cy="1253490"/>
          </a:xfrm>
          <a:prstGeom prst="rect">
            <a:avLst/>
          </a:prstGeom>
          <a:noFill/>
          <a:ln/>
        </p:spPr>
        <p:txBody>
          <a:bodyPr wrap="square" rtlCol="0" anchor="t"/>
          <a:lstStyle/>
          <a:p>
            <a:pPr indent="0" marL="0">
              <a:lnSpc>
                <a:spcPts val="2467"/>
              </a:lnSpc>
              <a:buNone/>
            </a:pPr>
            <a:r>
              <a:rPr lang="en-US" sz="1542" dirty="0">
                <a:solidFill>
                  <a:srgbClr val="FFE5E5"/>
                </a:solidFill>
                <a:latin typeface="DM Sans" pitchFamily="34" charset="0"/>
                <a:ea typeface="DM Sans" pitchFamily="34" charset="-122"/>
                <a:cs typeface="DM Sans" pitchFamily="34" charset="-120"/>
              </a:rPr>
              <a:t>Formulating a linear programming problem involves identifying the decision variables, the objective function, and the constraints. The objective function represents the quantity to be optimized, while the constraints define the limitations on the decision variables.</a:t>
            </a:r>
            <a:endParaRPr lang="en-US" sz="1542" dirty="0"/>
          </a:p>
        </p:txBody>
      </p:sp>
      <p:sp>
        <p:nvSpPr>
          <p:cNvPr id="8" name="Shape 3"/>
          <p:cNvSpPr/>
          <p:nvPr/>
        </p:nvSpPr>
        <p:spPr>
          <a:xfrm>
            <a:off x="6171724" y="3915132"/>
            <a:ext cx="3788807" cy="1786295"/>
          </a:xfrm>
          <a:prstGeom prst="roundRect">
            <a:avLst>
              <a:gd name="adj" fmla="val 4604"/>
            </a:avLst>
          </a:prstGeom>
          <a:solidFill>
            <a:srgbClr val="740B0B"/>
          </a:solidFill>
          <a:ln w="7620">
            <a:solidFill>
              <a:srgbClr val="8D2424"/>
            </a:solidFill>
            <a:prstDash val="solid"/>
          </a:ln>
        </p:spPr>
      </p:sp>
      <p:sp>
        <p:nvSpPr>
          <p:cNvPr id="9" name="Text 4"/>
          <p:cNvSpPr/>
          <p:nvPr/>
        </p:nvSpPr>
        <p:spPr>
          <a:xfrm>
            <a:off x="6375083" y="4118491"/>
            <a:ext cx="2844522" cy="322064"/>
          </a:xfrm>
          <a:prstGeom prst="rect">
            <a:avLst/>
          </a:prstGeom>
          <a:noFill/>
          <a:ln/>
        </p:spPr>
        <p:txBody>
          <a:bodyPr wrap="none" rtlCol="0" anchor="t"/>
          <a:lstStyle/>
          <a:p>
            <a:pPr indent="0" marL="0">
              <a:lnSpc>
                <a:spcPts val="2536"/>
              </a:lnSpc>
              <a:buNone/>
            </a:pPr>
            <a:r>
              <a:rPr lang="en-US" sz="2029" dirty="0">
                <a:solidFill>
                  <a:srgbClr val="FFE5E5"/>
                </a:solidFill>
                <a:latin typeface="Dela Gothic One" pitchFamily="34" charset="0"/>
                <a:ea typeface="Dela Gothic One" pitchFamily="34" charset="-122"/>
                <a:cs typeface="Dela Gothic One" pitchFamily="34" charset="-120"/>
              </a:rPr>
              <a:t>Decision Variables</a:t>
            </a:r>
            <a:endParaRPr lang="en-US" sz="2029" dirty="0"/>
          </a:p>
        </p:txBody>
      </p:sp>
      <p:sp>
        <p:nvSpPr>
          <p:cNvPr id="10" name="Text 5"/>
          <p:cNvSpPr/>
          <p:nvPr/>
        </p:nvSpPr>
        <p:spPr>
          <a:xfrm>
            <a:off x="6375083" y="4557951"/>
            <a:ext cx="3382089" cy="940118"/>
          </a:xfrm>
          <a:prstGeom prst="rect">
            <a:avLst/>
          </a:prstGeom>
          <a:noFill/>
          <a:ln/>
        </p:spPr>
        <p:txBody>
          <a:bodyPr wrap="square" rtlCol="0" anchor="t"/>
          <a:lstStyle/>
          <a:p>
            <a:pPr indent="0" marL="0">
              <a:lnSpc>
                <a:spcPts val="2467"/>
              </a:lnSpc>
              <a:buNone/>
            </a:pPr>
            <a:r>
              <a:rPr lang="en-US" sz="1542" dirty="0">
                <a:solidFill>
                  <a:srgbClr val="FFE5E5"/>
                </a:solidFill>
                <a:latin typeface="DM Sans" pitchFamily="34" charset="0"/>
                <a:ea typeface="DM Sans" pitchFamily="34" charset="-122"/>
                <a:cs typeface="DM Sans" pitchFamily="34" charset="-120"/>
              </a:rPr>
              <a:t>Quantities that are under control and can be adjusted to achieve the objective.</a:t>
            </a:r>
            <a:endParaRPr lang="en-US" sz="1542" dirty="0"/>
          </a:p>
        </p:txBody>
      </p:sp>
      <p:sp>
        <p:nvSpPr>
          <p:cNvPr id="11" name="Shape 6"/>
          <p:cNvSpPr/>
          <p:nvPr/>
        </p:nvSpPr>
        <p:spPr>
          <a:xfrm>
            <a:off x="10156269" y="3915132"/>
            <a:ext cx="3788807" cy="1786295"/>
          </a:xfrm>
          <a:prstGeom prst="roundRect">
            <a:avLst>
              <a:gd name="adj" fmla="val 4604"/>
            </a:avLst>
          </a:prstGeom>
          <a:solidFill>
            <a:srgbClr val="740B0B"/>
          </a:solidFill>
          <a:ln w="7620">
            <a:solidFill>
              <a:srgbClr val="8D2424"/>
            </a:solidFill>
            <a:prstDash val="solid"/>
          </a:ln>
        </p:spPr>
      </p:sp>
      <p:sp>
        <p:nvSpPr>
          <p:cNvPr id="12" name="Text 7"/>
          <p:cNvSpPr/>
          <p:nvPr/>
        </p:nvSpPr>
        <p:spPr>
          <a:xfrm>
            <a:off x="10359628" y="4118491"/>
            <a:ext cx="2872264" cy="322064"/>
          </a:xfrm>
          <a:prstGeom prst="rect">
            <a:avLst/>
          </a:prstGeom>
          <a:noFill/>
          <a:ln/>
        </p:spPr>
        <p:txBody>
          <a:bodyPr wrap="none" rtlCol="0" anchor="t"/>
          <a:lstStyle/>
          <a:p>
            <a:pPr indent="0" marL="0">
              <a:lnSpc>
                <a:spcPts val="2536"/>
              </a:lnSpc>
              <a:buNone/>
            </a:pPr>
            <a:r>
              <a:rPr lang="en-US" sz="2029" dirty="0">
                <a:solidFill>
                  <a:srgbClr val="FFE5E5"/>
                </a:solidFill>
                <a:latin typeface="Dela Gothic One" pitchFamily="34" charset="0"/>
                <a:ea typeface="Dela Gothic One" pitchFamily="34" charset="-122"/>
                <a:cs typeface="Dela Gothic One" pitchFamily="34" charset="-120"/>
              </a:rPr>
              <a:t>Objective Function</a:t>
            </a:r>
            <a:endParaRPr lang="en-US" sz="2029" dirty="0"/>
          </a:p>
        </p:txBody>
      </p:sp>
      <p:sp>
        <p:nvSpPr>
          <p:cNvPr id="13" name="Text 8"/>
          <p:cNvSpPr/>
          <p:nvPr/>
        </p:nvSpPr>
        <p:spPr>
          <a:xfrm>
            <a:off x="10359628" y="4557951"/>
            <a:ext cx="3382089" cy="940118"/>
          </a:xfrm>
          <a:prstGeom prst="rect">
            <a:avLst/>
          </a:prstGeom>
          <a:noFill/>
          <a:ln/>
        </p:spPr>
        <p:txBody>
          <a:bodyPr wrap="square" rtlCol="0" anchor="t"/>
          <a:lstStyle/>
          <a:p>
            <a:pPr indent="0" marL="0">
              <a:lnSpc>
                <a:spcPts val="2467"/>
              </a:lnSpc>
              <a:buNone/>
            </a:pPr>
            <a:r>
              <a:rPr lang="en-US" sz="1542" dirty="0">
                <a:solidFill>
                  <a:srgbClr val="FFE5E5"/>
                </a:solidFill>
                <a:latin typeface="DM Sans" pitchFamily="34" charset="0"/>
                <a:ea typeface="DM Sans" pitchFamily="34" charset="-122"/>
                <a:cs typeface="DM Sans" pitchFamily="34" charset="-120"/>
              </a:rPr>
              <a:t>Mathematical expression that represents the quantity to be optimized.</a:t>
            </a:r>
            <a:endParaRPr lang="en-US" sz="1542" dirty="0"/>
          </a:p>
        </p:txBody>
      </p:sp>
      <p:sp>
        <p:nvSpPr>
          <p:cNvPr id="14" name="Shape 9"/>
          <p:cNvSpPr/>
          <p:nvPr/>
        </p:nvSpPr>
        <p:spPr>
          <a:xfrm>
            <a:off x="6171724" y="5897166"/>
            <a:ext cx="7773352" cy="1472922"/>
          </a:xfrm>
          <a:prstGeom prst="roundRect">
            <a:avLst>
              <a:gd name="adj" fmla="val 5584"/>
            </a:avLst>
          </a:prstGeom>
          <a:solidFill>
            <a:srgbClr val="740B0B"/>
          </a:solidFill>
          <a:ln w="7620">
            <a:solidFill>
              <a:srgbClr val="8D2424"/>
            </a:solidFill>
            <a:prstDash val="solid"/>
          </a:ln>
        </p:spPr>
      </p:sp>
      <p:sp>
        <p:nvSpPr>
          <p:cNvPr id="15" name="Text 10"/>
          <p:cNvSpPr/>
          <p:nvPr/>
        </p:nvSpPr>
        <p:spPr>
          <a:xfrm>
            <a:off x="6375083" y="6100524"/>
            <a:ext cx="2576393" cy="322064"/>
          </a:xfrm>
          <a:prstGeom prst="rect">
            <a:avLst/>
          </a:prstGeom>
          <a:noFill/>
          <a:ln/>
        </p:spPr>
        <p:txBody>
          <a:bodyPr wrap="none" rtlCol="0" anchor="t"/>
          <a:lstStyle/>
          <a:p>
            <a:pPr indent="0" marL="0">
              <a:lnSpc>
                <a:spcPts val="2536"/>
              </a:lnSpc>
              <a:buNone/>
            </a:pPr>
            <a:r>
              <a:rPr lang="en-US" sz="2029" dirty="0">
                <a:solidFill>
                  <a:srgbClr val="FFE5E5"/>
                </a:solidFill>
                <a:latin typeface="Dela Gothic One" pitchFamily="34" charset="0"/>
                <a:ea typeface="Dela Gothic One" pitchFamily="34" charset="-122"/>
                <a:cs typeface="Dela Gothic One" pitchFamily="34" charset="-120"/>
              </a:rPr>
              <a:t>Constraints</a:t>
            </a:r>
            <a:endParaRPr lang="en-US" sz="2029" dirty="0"/>
          </a:p>
        </p:txBody>
      </p:sp>
      <p:sp>
        <p:nvSpPr>
          <p:cNvPr id="16" name="Text 11"/>
          <p:cNvSpPr/>
          <p:nvPr/>
        </p:nvSpPr>
        <p:spPr>
          <a:xfrm>
            <a:off x="6375083" y="6539984"/>
            <a:ext cx="7366635" cy="626745"/>
          </a:xfrm>
          <a:prstGeom prst="rect">
            <a:avLst/>
          </a:prstGeom>
          <a:noFill/>
          <a:ln/>
        </p:spPr>
        <p:txBody>
          <a:bodyPr wrap="square" rtlCol="0" anchor="t"/>
          <a:lstStyle/>
          <a:p>
            <a:pPr indent="0" marL="0">
              <a:lnSpc>
                <a:spcPts val="2467"/>
              </a:lnSpc>
              <a:buNone/>
            </a:pPr>
            <a:r>
              <a:rPr lang="en-US" sz="1542" dirty="0">
                <a:solidFill>
                  <a:srgbClr val="FFE5E5"/>
                </a:solidFill>
                <a:latin typeface="DM Sans" pitchFamily="34" charset="0"/>
                <a:ea typeface="DM Sans" pitchFamily="34" charset="-122"/>
                <a:cs typeface="DM Sans" pitchFamily="34" charset="-120"/>
              </a:rPr>
              <a:t>Limitations on the decision variables, expressed as linear inequalities or equations.</a:t>
            </a:r>
            <a:endParaRPr lang="en-US" sz="1542" dirty="0"/>
          </a:p>
        </p:txBody>
      </p:sp>
      <p:pic>
        <p:nvPicPr>
          <p:cNvPr id="17"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505"/>
          </a:xfrm>
          <a:prstGeom prst="rect">
            <a:avLst/>
          </a:prstGeom>
          <a:solidFill>
            <a:srgbClr val="0A0A0A">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189321"/>
          </a:xfrm>
          <a:prstGeom prst="rect">
            <a:avLst/>
          </a:prstGeom>
        </p:spPr>
      </p:pic>
      <p:sp>
        <p:nvSpPr>
          <p:cNvPr id="5" name="Text 1"/>
          <p:cNvSpPr/>
          <p:nvPr/>
        </p:nvSpPr>
        <p:spPr>
          <a:xfrm>
            <a:off x="1219676" y="2670929"/>
            <a:ext cx="5558314" cy="576024"/>
          </a:xfrm>
          <a:prstGeom prst="rect">
            <a:avLst/>
          </a:prstGeom>
          <a:noFill/>
          <a:ln/>
        </p:spPr>
        <p:txBody>
          <a:bodyPr wrap="none" rtlCol="0" anchor="t"/>
          <a:lstStyle/>
          <a:p>
            <a:pPr indent="0" marL="0">
              <a:lnSpc>
                <a:spcPts val="4537"/>
              </a:lnSpc>
              <a:buNone/>
            </a:pPr>
            <a:r>
              <a:rPr lang="en-US" sz="3629" dirty="0">
                <a:solidFill>
                  <a:srgbClr val="FAEBEB"/>
                </a:solidFill>
                <a:latin typeface="Dela Gothic One" pitchFamily="34" charset="0"/>
                <a:ea typeface="Dela Gothic One" pitchFamily="34" charset="-122"/>
                <a:cs typeface="Dela Gothic One" pitchFamily="34" charset="-120"/>
              </a:rPr>
              <a:t>The Simplex Method</a:t>
            </a:r>
            <a:endParaRPr lang="en-US" sz="3629" dirty="0"/>
          </a:p>
        </p:txBody>
      </p:sp>
      <p:sp>
        <p:nvSpPr>
          <p:cNvPr id="6" name="Text 2"/>
          <p:cNvSpPr/>
          <p:nvPr/>
        </p:nvSpPr>
        <p:spPr>
          <a:xfrm>
            <a:off x="1219676" y="3509605"/>
            <a:ext cx="12191048" cy="560308"/>
          </a:xfrm>
          <a:prstGeom prst="rect">
            <a:avLst/>
          </a:prstGeom>
          <a:noFill/>
          <a:ln/>
        </p:spPr>
        <p:txBody>
          <a:bodyPr wrap="square" rtlCol="0" anchor="t"/>
          <a:lstStyle/>
          <a:p>
            <a:pPr indent="0" marL="0">
              <a:lnSpc>
                <a:spcPts val="2207"/>
              </a:lnSpc>
              <a:buNone/>
            </a:pPr>
            <a:r>
              <a:rPr lang="en-US" sz="1379" dirty="0">
                <a:solidFill>
                  <a:srgbClr val="FFE5E5"/>
                </a:solidFill>
                <a:latin typeface="DM Sans" pitchFamily="34" charset="0"/>
                <a:ea typeface="DM Sans" pitchFamily="34" charset="-122"/>
                <a:cs typeface="DM Sans" pitchFamily="34" charset="-120"/>
              </a:rPr>
              <a:t>The simplex method is an iterative algorithm used to solve linear programming problems. It involves starting at a feasible solution and then moving to an adjacent feasible solution that improves the objective function value.</a:t>
            </a:r>
            <a:endParaRPr lang="en-US" sz="1379" dirty="0"/>
          </a:p>
        </p:txBody>
      </p:sp>
      <p:sp>
        <p:nvSpPr>
          <p:cNvPr id="7" name="Shape 3"/>
          <p:cNvSpPr/>
          <p:nvPr/>
        </p:nvSpPr>
        <p:spPr>
          <a:xfrm>
            <a:off x="1219676" y="6008370"/>
            <a:ext cx="12191048" cy="22860"/>
          </a:xfrm>
          <a:prstGeom prst="roundRect">
            <a:avLst>
              <a:gd name="adj" fmla="val 321791"/>
            </a:avLst>
          </a:prstGeom>
          <a:solidFill>
            <a:srgbClr val="8D2424"/>
          </a:solidFill>
          <a:ln/>
        </p:spPr>
      </p:sp>
      <p:sp>
        <p:nvSpPr>
          <p:cNvPr id="8" name="Shape 4"/>
          <p:cNvSpPr/>
          <p:nvPr/>
        </p:nvSpPr>
        <p:spPr>
          <a:xfrm>
            <a:off x="4212074" y="5395496"/>
            <a:ext cx="22860" cy="612934"/>
          </a:xfrm>
          <a:prstGeom prst="roundRect">
            <a:avLst>
              <a:gd name="adj" fmla="val 321791"/>
            </a:avLst>
          </a:prstGeom>
          <a:solidFill>
            <a:srgbClr val="8D2424"/>
          </a:solidFill>
          <a:ln/>
        </p:spPr>
      </p:sp>
      <p:sp>
        <p:nvSpPr>
          <p:cNvPr id="9" name="Shape 5"/>
          <p:cNvSpPr/>
          <p:nvPr/>
        </p:nvSpPr>
        <p:spPr>
          <a:xfrm>
            <a:off x="4026575" y="5811381"/>
            <a:ext cx="393978" cy="393978"/>
          </a:xfrm>
          <a:prstGeom prst="roundRect">
            <a:avLst>
              <a:gd name="adj" fmla="val 18671"/>
            </a:avLst>
          </a:prstGeom>
          <a:solidFill>
            <a:srgbClr val="740B0B"/>
          </a:solidFill>
          <a:ln w="7620">
            <a:solidFill>
              <a:srgbClr val="8D2424"/>
            </a:solidFill>
            <a:prstDash val="solid"/>
          </a:ln>
        </p:spPr>
      </p:sp>
      <p:sp>
        <p:nvSpPr>
          <p:cNvPr id="10" name="Text 6"/>
          <p:cNvSpPr/>
          <p:nvPr/>
        </p:nvSpPr>
        <p:spPr>
          <a:xfrm>
            <a:off x="4142184" y="5870079"/>
            <a:ext cx="162639" cy="276582"/>
          </a:xfrm>
          <a:prstGeom prst="rect">
            <a:avLst/>
          </a:prstGeom>
          <a:noFill/>
          <a:ln/>
        </p:spPr>
        <p:txBody>
          <a:bodyPr wrap="none" rtlCol="0" anchor="t"/>
          <a:lstStyle/>
          <a:p>
            <a:pPr algn="ctr" indent="0" marL="0">
              <a:lnSpc>
                <a:spcPts val="2178"/>
              </a:lnSpc>
              <a:buNone/>
            </a:pPr>
            <a:r>
              <a:rPr lang="en-US" sz="2178" dirty="0">
                <a:solidFill>
                  <a:srgbClr val="FFE5E5"/>
                </a:solidFill>
                <a:latin typeface="Dela Gothic One" pitchFamily="34" charset="0"/>
                <a:ea typeface="Dela Gothic One" pitchFamily="34" charset="-122"/>
                <a:cs typeface="Dela Gothic One" pitchFamily="34" charset="-120"/>
              </a:rPr>
              <a:t>1</a:t>
            </a:r>
            <a:endParaRPr lang="en-US" sz="2178" dirty="0"/>
          </a:p>
        </p:txBody>
      </p:sp>
      <p:sp>
        <p:nvSpPr>
          <p:cNvPr id="11" name="Text 7"/>
          <p:cNvSpPr/>
          <p:nvPr/>
        </p:nvSpPr>
        <p:spPr>
          <a:xfrm>
            <a:off x="3071336" y="4546997"/>
            <a:ext cx="2304455" cy="288131"/>
          </a:xfrm>
          <a:prstGeom prst="rect">
            <a:avLst/>
          </a:prstGeom>
          <a:noFill/>
          <a:ln/>
        </p:spPr>
        <p:txBody>
          <a:bodyPr wrap="none" rtlCol="0" anchor="t"/>
          <a:lstStyle/>
          <a:p>
            <a:pPr algn="ctr" indent="0" marL="0">
              <a:lnSpc>
                <a:spcPts val="2268"/>
              </a:lnSpc>
              <a:buNone/>
            </a:pPr>
            <a:r>
              <a:rPr lang="en-US" sz="1815" dirty="0">
                <a:solidFill>
                  <a:srgbClr val="FFE5E5"/>
                </a:solidFill>
                <a:latin typeface="Dela Gothic One" pitchFamily="34" charset="0"/>
                <a:ea typeface="Dela Gothic One" pitchFamily="34" charset="-122"/>
                <a:cs typeface="Dela Gothic One" pitchFamily="34" charset="-120"/>
              </a:rPr>
              <a:t>Initialization</a:t>
            </a:r>
            <a:endParaRPr lang="en-US" sz="1815" dirty="0"/>
          </a:p>
        </p:txBody>
      </p:sp>
      <p:sp>
        <p:nvSpPr>
          <p:cNvPr id="12" name="Text 8"/>
          <p:cNvSpPr/>
          <p:nvPr/>
        </p:nvSpPr>
        <p:spPr>
          <a:xfrm>
            <a:off x="1394817" y="4940141"/>
            <a:ext cx="5657612" cy="280154"/>
          </a:xfrm>
          <a:prstGeom prst="rect">
            <a:avLst/>
          </a:prstGeom>
          <a:noFill/>
          <a:ln/>
        </p:spPr>
        <p:txBody>
          <a:bodyPr wrap="none" rtlCol="0" anchor="t"/>
          <a:lstStyle/>
          <a:p>
            <a:pPr algn="ctr" indent="0" marL="0">
              <a:lnSpc>
                <a:spcPts val="2207"/>
              </a:lnSpc>
              <a:buNone/>
            </a:pPr>
            <a:r>
              <a:rPr lang="en-US" sz="1379" dirty="0">
                <a:solidFill>
                  <a:srgbClr val="FFE5E5"/>
                </a:solidFill>
                <a:latin typeface="DM Sans" pitchFamily="34" charset="0"/>
                <a:ea typeface="DM Sans" pitchFamily="34" charset="-122"/>
                <a:cs typeface="DM Sans" pitchFamily="34" charset="-120"/>
              </a:rPr>
              <a:t>Start with an initial feasible solution.</a:t>
            </a:r>
            <a:endParaRPr lang="en-US" sz="1379" dirty="0"/>
          </a:p>
        </p:txBody>
      </p:sp>
      <p:sp>
        <p:nvSpPr>
          <p:cNvPr id="13" name="Shape 9"/>
          <p:cNvSpPr/>
          <p:nvPr/>
        </p:nvSpPr>
        <p:spPr>
          <a:xfrm>
            <a:off x="7303532" y="6008310"/>
            <a:ext cx="22860" cy="612934"/>
          </a:xfrm>
          <a:prstGeom prst="roundRect">
            <a:avLst>
              <a:gd name="adj" fmla="val 321791"/>
            </a:avLst>
          </a:prstGeom>
          <a:solidFill>
            <a:srgbClr val="8D2424"/>
          </a:solidFill>
          <a:ln/>
        </p:spPr>
      </p:sp>
      <p:sp>
        <p:nvSpPr>
          <p:cNvPr id="14" name="Shape 10"/>
          <p:cNvSpPr/>
          <p:nvPr/>
        </p:nvSpPr>
        <p:spPr>
          <a:xfrm>
            <a:off x="7118033" y="5811381"/>
            <a:ext cx="393978" cy="393978"/>
          </a:xfrm>
          <a:prstGeom prst="roundRect">
            <a:avLst>
              <a:gd name="adj" fmla="val 18671"/>
            </a:avLst>
          </a:prstGeom>
          <a:solidFill>
            <a:srgbClr val="740B0B"/>
          </a:solidFill>
          <a:ln w="7620">
            <a:solidFill>
              <a:srgbClr val="8D2424"/>
            </a:solidFill>
            <a:prstDash val="solid"/>
          </a:ln>
        </p:spPr>
      </p:sp>
      <p:sp>
        <p:nvSpPr>
          <p:cNvPr id="15" name="Text 11"/>
          <p:cNvSpPr/>
          <p:nvPr/>
        </p:nvSpPr>
        <p:spPr>
          <a:xfrm>
            <a:off x="7199590" y="5870079"/>
            <a:ext cx="230862" cy="276582"/>
          </a:xfrm>
          <a:prstGeom prst="rect">
            <a:avLst/>
          </a:prstGeom>
          <a:noFill/>
          <a:ln/>
        </p:spPr>
        <p:txBody>
          <a:bodyPr wrap="none" rtlCol="0" anchor="t"/>
          <a:lstStyle/>
          <a:p>
            <a:pPr algn="ctr" indent="0" marL="0">
              <a:lnSpc>
                <a:spcPts val="2178"/>
              </a:lnSpc>
              <a:buNone/>
            </a:pPr>
            <a:r>
              <a:rPr lang="en-US" sz="2178" dirty="0">
                <a:solidFill>
                  <a:srgbClr val="FFE5E5"/>
                </a:solidFill>
                <a:latin typeface="Dela Gothic One" pitchFamily="34" charset="0"/>
                <a:ea typeface="Dela Gothic One" pitchFamily="34" charset="-122"/>
                <a:cs typeface="Dela Gothic One" pitchFamily="34" charset="-120"/>
              </a:rPr>
              <a:t>2</a:t>
            </a:r>
            <a:endParaRPr lang="en-US" sz="2178" dirty="0"/>
          </a:p>
        </p:txBody>
      </p:sp>
      <p:sp>
        <p:nvSpPr>
          <p:cNvPr id="16" name="Text 12"/>
          <p:cNvSpPr/>
          <p:nvPr/>
        </p:nvSpPr>
        <p:spPr>
          <a:xfrm>
            <a:off x="6162913" y="6796445"/>
            <a:ext cx="2304455" cy="288131"/>
          </a:xfrm>
          <a:prstGeom prst="rect">
            <a:avLst/>
          </a:prstGeom>
          <a:noFill/>
          <a:ln/>
        </p:spPr>
        <p:txBody>
          <a:bodyPr wrap="none" rtlCol="0" anchor="t"/>
          <a:lstStyle/>
          <a:p>
            <a:pPr algn="ctr" indent="0" marL="0">
              <a:lnSpc>
                <a:spcPts val="2268"/>
              </a:lnSpc>
              <a:buNone/>
            </a:pPr>
            <a:r>
              <a:rPr lang="en-US" sz="1815" dirty="0">
                <a:solidFill>
                  <a:srgbClr val="FFE5E5"/>
                </a:solidFill>
                <a:latin typeface="Dela Gothic One" pitchFamily="34" charset="0"/>
                <a:ea typeface="Dela Gothic One" pitchFamily="34" charset="-122"/>
                <a:cs typeface="Dela Gothic One" pitchFamily="34" charset="-120"/>
              </a:rPr>
              <a:t>Iteration</a:t>
            </a:r>
            <a:endParaRPr lang="en-US" sz="1815" dirty="0"/>
          </a:p>
        </p:txBody>
      </p:sp>
      <p:sp>
        <p:nvSpPr>
          <p:cNvPr id="17" name="Text 13"/>
          <p:cNvSpPr/>
          <p:nvPr/>
        </p:nvSpPr>
        <p:spPr>
          <a:xfrm>
            <a:off x="4486275" y="7189589"/>
            <a:ext cx="5657731" cy="560308"/>
          </a:xfrm>
          <a:prstGeom prst="rect">
            <a:avLst/>
          </a:prstGeom>
          <a:noFill/>
          <a:ln/>
        </p:spPr>
        <p:txBody>
          <a:bodyPr wrap="square" rtlCol="0" anchor="t"/>
          <a:lstStyle/>
          <a:p>
            <a:pPr algn="ctr" indent="0" marL="0">
              <a:lnSpc>
                <a:spcPts val="2207"/>
              </a:lnSpc>
              <a:buNone/>
            </a:pPr>
            <a:r>
              <a:rPr lang="en-US" sz="1379" dirty="0">
                <a:solidFill>
                  <a:srgbClr val="FFE5E5"/>
                </a:solidFill>
                <a:latin typeface="DM Sans" pitchFamily="34" charset="0"/>
                <a:ea typeface="DM Sans" pitchFamily="34" charset="-122"/>
                <a:cs typeface="DM Sans" pitchFamily="34" charset="-120"/>
              </a:rPr>
              <a:t>Move to an adjacent feasible solution that improves the objective function value.</a:t>
            </a:r>
            <a:endParaRPr lang="en-US" sz="1379" dirty="0"/>
          </a:p>
        </p:txBody>
      </p:sp>
      <p:sp>
        <p:nvSpPr>
          <p:cNvPr id="18" name="Shape 14"/>
          <p:cNvSpPr/>
          <p:nvPr/>
        </p:nvSpPr>
        <p:spPr>
          <a:xfrm>
            <a:off x="10395109" y="5395496"/>
            <a:ext cx="22860" cy="612934"/>
          </a:xfrm>
          <a:prstGeom prst="roundRect">
            <a:avLst>
              <a:gd name="adj" fmla="val 321791"/>
            </a:avLst>
          </a:prstGeom>
          <a:solidFill>
            <a:srgbClr val="8D2424"/>
          </a:solidFill>
          <a:ln/>
        </p:spPr>
      </p:sp>
      <p:sp>
        <p:nvSpPr>
          <p:cNvPr id="19" name="Shape 15"/>
          <p:cNvSpPr/>
          <p:nvPr/>
        </p:nvSpPr>
        <p:spPr>
          <a:xfrm>
            <a:off x="10209609" y="5811381"/>
            <a:ext cx="393978" cy="393978"/>
          </a:xfrm>
          <a:prstGeom prst="roundRect">
            <a:avLst>
              <a:gd name="adj" fmla="val 18671"/>
            </a:avLst>
          </a:prstGeom>
          <a:solidFill>
            <a:srgbClr val="740B0B"/>
          </a:solidFill>
          <a:ln w="7620">
            <a:solidFill>
              <a:srgbClr val="8D2424"/>
            </a:solidFill>
            <a:prstDash val="solid"/>
          </a:ln>
        </p:spPr>
      </p:sp>
      <p:sp>
        <p:nvSpPr>
          <p:cNvPr id="20" name="Text 16"/>
          <p:cNvSpPr/>
          <p:nvPr/>
        </p:nvSpPr>
        <p:spPr>
          <a:xfrm>
            <a:off x="10284738" y="5870079"/>
            <a:ext cx="243602" cy="276582"/>
          </a:xfrm>
          <a:prstGeom prst="rect">
            <a:avLst/>
          </a:prstGeom>
          <a:noFill/>
          <a:ln/>
        </p:spPr>
        <p:txBody>
          <a:bodyPr wrap="none" rtlCol="0" anchor="t"/>
          <a:lstStyle/>
          <a:p>
            <a:pPr algn="ctr" indent="0" marL="0">
              <a:lnSpc>
                <a:spcPts val="2178"/>
              </a:lnSpc>
              <a:buNone/>
            </a:pPr>
            <a:r>
              <a:rPr lang="en-US" sz="2178" dirty="0">
                <a:solidFill>
                  <a:srgbClr val="FFE5E5"/>
                </a:solidFill>
                <a:latin typeface="Dela Gothic One" pitchFamily="34" charset="0"/>
                <a:ea typeface="Dela Gothic One" pitchFamily="34" charset="-122"/>
                <a:cs typeface="Dela Gothic One" pitchFamily="34" charset="-120"/>
              </a:rPr>
              <a:t>3</a:t>
            </a:r>
            <a:endParaRPr lang="en-US" sz="2178" dirty="0"/>
          </a:p>
        </p:txBody>
      </p:sp>
      <p:sp>
        <p:nvSpPr>
          <p:cNvPr id="21" name="Text 17"/>
          <p:cNvSpPr/>
          <p:nvPr/>
        </p:nvSpPr>
        <p:spPr>
          <a:xfrm>
            <a:off x="9220676" y="4266843"/>
            <a:ext cx="2372082" cy="288131"/>
          </a:xfrm>
          <a:prstGeom prst="rect">
            <a:avLst/>
          </a:prstGeom>
          <a:noFill/>
          <a:ln/>
        </p:spPr>
        <p:txBody>
          <a:bodyPr wrap="none" rtlCol="0" anchor="t"/>
          <a:lstStyle/>
          <a:p>
            <a:pPr algn="ctr" indent="0" marL="0">
              <a:lnSpc>
                <a:spcPts val="2268"/>
              </a:lnSpc>
              <a:buNone/>
            </a:pPr>
            <a:r>
              <a:rPr lang="en-US" sz="1815" dirty="0">
                <a:solidFill>
                  <a:srgbClr val="FFE5E5"/>
                </a:solidFill>
                <a:latin typeface="Dela Gothic One" pitchFamily="34" charset="0"/>
                <a:ea typeface="Dela Gothic One" pitchFamily="34" charset="-122"/>
                <a:cs typeface="Dela Gothic One" pitchFamily="34" charset="-120"/>
              </a:rPr>
              <a:t>Optimality Check</a:t>
            </a:r>
            <a:endParaRPr lang="en-US" sz="1815" dirty="0"/>
          </a:p>
        </p:txBody>
      </p:sp>
      <p:sp>
        <p:nvSpPr>
          <p:cNvPr id="22" name="Text 18"/>
          <p:cNvSpPr/>
          <p:nvPr/>
        </p:nvSpPr>
        <p:spPr>
          <a:xfrm>
            <a:off x="7577852" y="4659987"/>
            <a:ext cx="5657731" cy="560308"/>
          </a:xfrm>
          <a:prstGeom prst="rect">
            <a:avLst/>
          </a:prstGeom>
          <a:noFill/>
          <a:ln/>
        </p:spPr>
        <p:txBody>
          <a:bodyPr wrap="square" rtlCol="0" anchor="t"/>
          <a:lstStyle/>
          <a:p>
            <a:pPr algn="ctr" indent="0" marL="0">
              <a:lnSpc>
                <a:spcPts val="2207"/>
              </a:lnSpc>
              <a:buNone/>
            </a:pPr>
            <a:r>
              <a:rPr lang="en-US" sz="1379" dirty="0">
                <a:solidFill>
                  <a:srgbClr val="FFE5E5"/>
                </a:solidFill>
                <a:latin typeface="DM Sans" pitchFamily="34" charset="0"/>
                <a:ea typeface="DM Sans" pitchFamily="34" charset="-122"/>
                <a:cs typeface="DM Sans" pitchFamily="34" charset="-120"/>
              </a:rPr>
              <a:t>Check if the current solution is optimal. If not, repeat the iteration process.</a:t>
            </a:r>
            <a:endParaRPr lang="en-US" sz="1379" dirty="0"/>
          </a:p>
        </p:txBody>
      </p:sp>
      <p:pic>
        <p:nvPicPr>
          <p:cNvPr id="2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256830"/>
          </a:xfrm>
          <a:prstGeom prst="rect">
            <a:avLst/>
          </a:prstGeom>
        </p:spPr>
      </p:pic>
      <p:sp>
        <p:nvSpPr>
          <p:cNvPr id="5" name="Text 1"/>
          <p:cNvSpPr/>
          <p:nvPr/>
        </p:nvSpPr>
        <p:spPr>
          <a:xfrm>
            <a:off x="1031558" y="2901434"/>
            <a:ext cx="7013377" cy="593884"/>
          </a:xfrm>
          <a:prstGeom prst="rect">
            <a:avLst/>
          </a:prstGeom>
          <a:noFill/>
          <a:ln/>
        </p:spPr>
        <p:txBody>
          <a:bodyPr wrap="none" rtlCol="0" anchor="t"/>
          <a:lstStyle/>
          <a:p>
            <a:pPr indent="0" marL="0">
              <a:lnSpc>
                <a:spcPts val="4677"/>
              </a:lnSpc>
              <a:buNone/>
            </a:pPr>
            <a:r>
              <a:rPr lang="en-US" sz="3741" dirty="0">
                <a:solidFill>
                  <a:srgbClr val="FAEBEB"/>
                </a:solidFill>
                <a:latin typeface="Dela Gothic One" pitchFamily="34" charset="0"/>
                <a:ea typeface="Dela Gothic One" pitchFamily="34" charset="-122"/>
                <a:cs typeface="Dela Gothic One" pitchFamily="34" charset="-120"/>
              </a:rPr>
              <a:t>Simplex Algorithm Steps</a:t>
            </a:r>
            <a:endParaRPr lang="en-US" sz="3741" dirty="0"/>
          </a:p>
        </p:txBody>
      </p:sp>
      <p:sp>
        <p:nvSpPr>
          <p:cNvPr id="6" name="Text 2"/>
          <p:cNvSpPr/>
          <p:nvPr/>
        </p:nvSpPr>
        <p:spPr>
          <a:xfrm>
            <a:off x="1031558" y="3766066"/>
            <a:ext cx="12567285" cy="577453"/>
          </a:xfrm>
          <a:prstGeom prst="rect">
            <a:avLst/>
          </a:prstGeom>
          <a:noFill/>
          <a:ln/>
        </p:spPr>
        <p:txBody>
          <a:bodyPr wrap="square" rtlCol="0" anchor="t"/>
          <a:lstStyle/>
          <a:p>
            <a:pPr indent="0" marL="0">
              <a:lnSpc>
                <a:spcPts val="2275"/>
              </a:lnSpc>
              <a:buNone/>
            </a:pPr>
            <a:r>
              <a:rPr lang="en-US" sz="1422" dirty="0">
                <a:solidFill>
                  <a:srgbClr val="FFE5E5"/>
                </a:solidFill>
                <a:latin typeface="DM Sans" pitchFamily="34" charset="0"/>
                <a:ea typeface="DM Sans" pitchFamily="34" charset="-122"/>
                <a:cs typeface="DM Sans" pitchFamily="34" charset="-120"/>
              </a:rPr>
              <a:t>The simplex algorithm involves a sequence of steps, including finding an initial feasible solution, identifying the entering and leaving variables, and updating the solution. The algorithm continues until an optimal solution is reached.</a:t>
            </a:r>
            <a:endParaRPr lang="en-US" sz="1422" dirty="0"/>
          </a:p>
        </p:txBody>
      </p:sp>
      <p:pic>
        <p:nvPicPr>
          <p:cNvPr id="7" name="Image 2" descr="preencoded.png">    </p:cNvPr>
          <p:cNvPicPr>
            <a:picLocks noChangeAspect="1"/>
          </p:cNvPicPr>
          <p:nvPr/>
        </p:nvPicPr>
        <p:blipFill>
          <a:blip r:embed="rId3"/>
          <a:stretch>
            <a:fillRect/>
          </a:stretch>
        </p:blipFill>
        <p:spPr>
          <a:xfrm>
            <a:off x="1031558" y="4546640"/>
            <a:ext cx="3141821" cy="722114"/>
          </a:xfrm>
          <a:prstGeom prst="rect">
            <a:avLst/>
          </a:prstGeom>
        </p:spPr>
      </p:pic>
      <p:sp>
        <p:nvSpPr>
          <p:cNvPr id="8" name="Text 3"/>
          <p:cNvSpPr/>
          <p:nvPr/>
        </p:nvSpPr>
        <p:spPr>
          <a:xfrm>
            <a:off x="1212056" y="5539502"/>
            <a:ext cx="2780824" cy="890468"/>
          </a:xfrm>
          <a:prstGeom prst="rect">
            <a:avLst/>
          </a:prstGeom>
          <a:noFill/>
          <a:ln/>
        </p:spPr>
        <p:txBody>
          <a:bodyPr wrap="square" rtlCol="0" anchor="t"/>
          <a:lstStyle/>
          <a:p>
            <a:pPr algn="l" indent="0" marL="0">
              <a:lnSpc>
                <a:spcPts val="2338"/>
              </a:lnSpc>
              <a:buNone/>
            </a:pPr>
            <a:r>
              <a:rPr lang="en-US" sz="1871" dirty="0">
                <a:solidFill>
                  <a:srgbClr val="FFE5E5"/>
                </a:solidFill>
                <a:latin typeface="Dela Gothic One" pitchFamily="34" charset="0"/>
                <a:ea typeface="Dela Gothic One" pitchFamily="34" charset="-122"/>
                <a:cs typeface="Dela Gothic One" pitchFamily="34" charset="-120"/>
              </a:rPr>
              <a:t>Step 1: Find an initial feasible solution.</a:t>
            </a:r>
            <a:endParaRPr lang="en-US" sz="1871" dirty="0"/>
          </a:p>
        </p:txBody>
      </p:sp>
      <p:sp>
        <p:nvSpPr>
          <p:cNvPr id="9" name="Text 4"/>
          <p:cNvSpPr/>
          <p:nvPr/>
        </p:nvSpPr>
        <p:spPr>
          <a:xfrm>
            <a:off x="1212056" y="6538198"/>
            <a:ext cx="2780824" cy="577453"/>
          </a:xfrm>
          <a:prstGeom prst="rect">
            <a:avLst/>
          </a:prstGeom>
          <a:noFill/>
          <a:ln/>
        </p:spPr>
        <p:txBody>
          <a:bodyPr wrap="square" rtlCol="0" anchor="t"/>
          <a:lstStyle/>
          <a:p>
            <a:pPr algn="l" indent="0" marL="0">
              <a:lnSpc>
                <a:spcPts val="2275"/>
              </a:lnSpc>
              <a:buNone/>
            </a:pPr>
            <a:r>
              <a:rPr lang="en-US" sz="1422" dirty="0">
                <a:solidFill>
                  <a:srgbClr val="FFE5E5"/>
                </a:solidFill>
                <a:latin typeface="DM Sans" pitchFamily="34" charset="0"/>
                <a:ea typeface="DM Sans" pitchFamily="34" charset="-122"/>
                <a:cs typeface="DM Sans" pitchFamily="34" charset="-120"/>
              </a:rPr>
              <a:t>Begin with a feasible solution that satisfies all constraints.</a:t>
            </a:r>
            <a:endParaRPr lang="en-US" sz="1422" dirty="0"/>
          </a:p>
        </p:txBody>
      </p:sp>
      <p:pic>
        <p:nvPicPr>
          <p:cNvPr id="10" name="Image 3" descr="preencoded.png">    </p:cNvPr>
          <p:cNvPicPr>
            <a:picLocks noChangeAspect="1"/>
          </p:cNvPicPr>
          <p:nvPr/>
        </p:nvPicPr>
        <p:blipFill>
          <a:blip r:embed="rId4"/>
          <a:stretch>
            <a:fillRect/>
          </a:stretch>
        </p:blipFill>
        <p:spPr>
          <a:xfrm>
            <a:off x="4173379" y="4546640"/>
            <a:ext cx="3141821" cy="722114"/>
          </a:xfrm>
          <a:prstGeom prst="rect">
            <a:avLst/>
          </a:prstGeom>
        </p:spPr>
      </p:pic>
      <p:sp>
        <p:nvSpPr>
          <p:cNvPr id="11" name="Text 5"/>
          <p:cNvSpPr/>
          <p:nvPr/>
        </p:nvSpPr>
        <p:spPr>
          <a:xfrm>
            <a:off x="4353878" y="5539502"/>
            <a:ext cx="2780824" cy="890468"/>
          </a:xfrm>
          <a:prstGeom prst="rect">
            <a:avLst/>
          </a:prstGeom>
          <a:noFill/>
          <a:ln/>
        </p:spPr>
        <p:txBody>
          <a:bodyPr wrap="square" rtlCol="0" anchor="t"/>
          <a:lstStyle/>
          <a:p>
            <a:pPr algn="l" indent="0" marL="0">
              <a:lnSpc>
                <a:spcPts val="2338"/>
              </a:lnSpc>
              <a:buNone/>
            </a:pPr>
            <a:r>
              <a:rPr lang="en-US" sz="1871" dirty="0">
                <a:solidFill>
                  <a:srgbClr val="FFE5E5"/>
                </a:solidFill>
                <a:latin typeface="Dela Gothic One" pitchFamily="34" charset="0"/>
                <a:ea typeface="Dela Gothic One" pitchFamily="34" charset="-122"/>
                <a:cs typeface="Dela Gothic One" pitchFamily="34" charset="-120"/>
              </a:rPr>
              <a:t>Step 2: Identify entering and leaving variables.</a:t>
            </a:r>
            <a:endParaRPr lang="en-US" sz="1871" dirty="0"/>
          </a:p>
        </p:txBody>
      </p:sp>
      <p:sp>
        <p:nvSpPr>
          <p:cNvPr id="12" name="Text 6"/>
          <p:cNvSpPr/>
          <p:nvPr/>
        </p:nvSpPr>
        <p:spPr>
          <a:xfrm>
            <a:off x="4353878" y="6538198"/>
            <a:ext cx="2780824" cy="866180"/>
          </a:xfrm>
          <a:prstGeom prst="rect">
            <a:avLst/>
          </a:prstGeom>
          <a:noFill/>
          <a:ln/>
        </p:spPr>
        <p:txBody>
          <a:bodyPr wrap="square" rtlCol="0" anchor="t"/>
          <a:lstStyle/>
          <a:p>
            <a:pPr algn="l" indent="0" marL="0">
              <a:lnSpc>
                <a:spcPts val="2275"/>
              </a:lnSpc>
              <a:buNone/>
            </a:pPr>
            <a:r>
              <a:rPr lang="en-US" sz="1422" dirty="0">
                <a:solidFill>
                  <a:srgbClr val="FFE5E5"/>
                </a:solidFill>
                <a:latin typeface="DM Sans" pitchFamily="34" charset="0"/>
                <a:ea typeface="DM Sans" pitchFamily="34" charset="-122"/>
                <a:cs typeface="DM Sans" pitchFamily="34" charset="-120"/>
              </a:rPr>
              <a:t>Determine the variable that will enter the basis and the variable that will leave.</a:t>
            </a:r>
            <a:endParaRPr lang="en-US" sz="1422" dirty="0"/>
          </a:p>
        </p:txBody>
      </p:sp>
      <p:pic>
        <p:nvPicPr>
          <p:cNvPr id="13" name="Image 4" descr="preencoded.png">    </p:cNvPr>
          <p:cNvPicPr>
            <a:picLocks noChangeAspect="1"/>
          </p:cNvPicPr>
          <p:nvPr/>
        </p:nvPicPr>
        <p:blipFill>
          <a:blip r:embed="rId5"/>
          <a:stretch>
            <a:fillRect/>
          </a:stretch>
        </p:blipFill>
        <p:spPr>
          <a:xfrm>
            <a:off x="7315200" y="4546640"/>
            <a:ext cx="3141821" cy="722114"/>
          </a:xfrm>
          <a:prstGeom prst="rect">
            <a:avLst/>
          </a:prstGeom>
        </p:spPr>
      </p:pic>
      <p:sp>
        <p:nvSpPr>
          <p:cNvPr id="14" name="Text 7"/>
          <p:cNvSpPr/>
          <p:nvPr/>
        </p:nvSpPr>
        <p:spPr>
          <a:xfrm>
            <a:off x="7495699" y="5539502"/>
            <a:ext cx="2780824" cy="593646"/>
          </a:xfrm>
          <a:prstGeom prst="rect">
            <a:avLst/>
          </a:prstGeom>
          <a:noFill/>
          <a:ln/>
        </p:spPr>
        <p:txBody>
          <a:bodyPr wrap="square" rtlCol="0" anchor="t"/>
          <a:lstStyle/>
          <a:p>
            <a:pPr algn="l" indent="0" marL="0">
              <a:lnSpc>
                <a:spcPts val="2338"/>
              </a:lnSpc>
              <a:buNone/>
            </a:pPr>
            <a:r>
              <a:rPr lang="en-US" sz="1871" dirty="0">
                <a:solidFill>
                  <a:srgbClr val="FFE5E5"/>
                </a:solidFill>
                <a:latin typeface="Dela Gothic One" pitchFamily="34" charset="0"/>
                <a:ea typeface="Dela Gothic One" pitchFamily="34" charset="-122"/>
                <a:cs typeface="Dela Gothic One" pitchFamily="34" charset="-120"/>
              </a:rPr>
              <a:t>Step 3: Update the solution.</a:t>
            </a:r>
            <a:endParaRPr lang="en-US" sz="1871" dirty="0"/>
          </a:p>
        </p:txBody>
      </p:sp>
      <p:sp>
        <p:nvSpPr>
          <p:cNvPr id="15" name="Text 8"/>
          <p:cNvSpPr/>
          <p:nvPr/>
        </p:nvSpPr>
        <p:spPr>
          <a:xfrm>
            <a:off x="7495699" y="6241375"/>
            <a:ext cx="2780824" cy="866180"/>
          </a:xfrm>
          <a:prstGeom prst="rect">
            <a:avLst/>
          </a:prstGeom>
          <a:noFill/>
          <a:ln/>
        </p:spPr>
        <p:txBody>
          <a:bodyPr wrap="square" rtlCol="0" anchor="t"/>
          <a:lstStyle/>
          <a:p>
            <a:pPr algn="l" indent="0" marL="0">
              <a:lnSpc>
                <a:spcPts val="2275"/>
              </a:lnSpc>
              <a:buNone/>
            </a:pPr>
            <a:r>
              <a:rPr lang="en-US" sz="1422" dirty="0">
                <a:solidFill>
                  <a:srgbClr val="FFE5E5"/>
                </a:solidFill>
                <a:latin typeface="DM Sans" pitchFamily="34" charset="0"/>
                <a:ea typeface="DM Sans" pitchFamily="34" charset="-122"/>
                <a:cs typeface="DM Sans" pitchFamily="34" charset="-120"/>
              </a:rPr>
              <a:t>Adjust the values of the variables based on the entering and leaving variables.</a:t>
            </a:r>
            <a:endParaRPr lang="en-US" sz="1422" dirty="0"/>
          </a:p>
        </p:txBody>
      </p:sp>
      <p:pic>
        <p:nvPicPr>
          <p:cNvPr id="16" name="Image 5" descr="preencoded.png">    </p:cNvPr>
          <p:cNvPicPr>
            <a:picLocks noChangeAspect="1"/>
          </p:cNvPicPr>
          <p:nvPr/>
        </p:nvPicPr>
        <p:blipFill>
          <a:blip r:embed="rId6"/>
          <a:stretch>
            <a:fillRect/>
          </a:stretch>
        </p:blipFill>
        <p:spPr>
          <a:xfrm>
            <a:off x="10457021" y="4546640"/>
            <a:ext cx="3141821" cy="722114"/>
          </a:xfrm>
          <a:prstGeom prst="rect">
            <a:avLst/>
          </a:prstGeom>
        </p:spPr>
      </p:pic>
      <p:sp>
        <p:nvSpPr>
          <p:cNvPr id="17" name="Text 9"/>
          <p:cNvSpPr/>
          <p:nvPr/>
        </p:nvSpPr>
        <p:spPr>
          <a:xfrm>
            <a:off x="10637520" y="5539502"/>
            <a:ext cx="2780824" cy="593646"/>
          </a:xfrm>
          <a:prstGeom prst="rect">
            <a:avLst/>
          </a:prstGeom>
          <a:noFill/>
          <a:ln/>
        </p:spPr>
        <p:txBody>
          <a:bodyPr wrap="square" rtlCol="0" anchor="t"/>
          <a:lstStyle/>
          <a:p>
            <a:pPr algn="l" indent="0" marL="0">
              <a:lnSpc>
                <a:spcPts val="2338"/>
              </a:lnSpc>
              <a:buNone/>
            </a:pPr>
            <a:r>
              <a:rPr lang="en-US" sz="1871" dirty="0">
                <a:solidFill>
                  <a:srgbClr val="FFE5E5"/>
                </a:solidFill>
                <a:latin typeface="Dela Gothic One" pitchFamily="34" charset="0"/>
                <a:ea typeface="Dela Gothic One" pitchFamily="34" charset="-122"/>
                <a:cs typeface="Dela Gothic One" pitchFamily="34" charset="-120"/>
              </a:rPr>
              <a:t>Step 4: Check for optimality.</a:t>
            </a:r>
            <a:endParaRPr lang="en-US" sz="1871" dirty="0"/>
          </a:p>
        </p:txBody>
      </p:sp>
      <p:sp>
        <p:nvSpPr>
          <p:cNvPr id="18" name="Text 10"/>
          <p:cNvSpPr/>
          <p:nvPr/>
        </p:nvSpPr>
        <p:spPr>
          <a:xfrm>
            <a:off x="10637520" y="6241375"/>
            <a:ext cx="2780824" cy="866180"/>
          </a:xfrm>
          <a:prstGeom prst="rect">
            <a:avLst/>
          </a:prstGeom>
          <a:noFill/>
          <a:ln/>
        </p:spPr>
        <p:txBody>
          <a:bodyPr wrap="square" rtlCol="0" anchor="t"/>
          <a:lstStyle/>
          <a:p>
            <a:pPr algn="l" indent="0" marL="0">
              <a:lnSpc>
                <a:spcPts val="2275"/>
              </a:lnSpc>
              <a:buNone/>
            </a:pPr>
            <a:r>
              <a:rPr lang="en-US" sz="1422" dirty="0">
                <a:solidFill>
                  <a:srgbClr val="FFE5E5"/>
                </a:solidFill>
                <a:latin typeface="DM Sans" pitchFamily="34" charset="0"/>
                <a:ea typeface="DM Sans" pitchFamily="34" charset="-122"/>
                <a:cs typeface="DM Sans" pitchFamily="34" charset="-120"/>
              </a:rPr>
              <a:t>Examine if the current solution is optimal; if not, repeat steps 2 and 3.</a:t>
            </a:r>
            <a:endParaRPr lang="en-US" sz="1422" dirty="0"/>
          </a:p>
        </p:txBody>
      </p:sp>
      <p:pic>
        <p:nvPicPr>
          <p:cNvPr id="19" name="Image 6" descr="preencoded.png">
            <a:hlinkClick r:id="rId8" tooltip=""/>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
        <p:nvSpPr>
          <p:cNvPr id="4" name="Text 1"/>
          <p:cNvSpPr/>
          <p:nvPr/>
        </p:nvSpPr>
        <p:spPr>
          <a:xfrm>
            <a:off x="758309" y="2051328"/>
            <a:ext cx="13113782" cy="1425416"/>
          </a:xfrm>
          <a:prstGeom prst="rect">
            <a:avLst/>
          </a:prstGeom>
          <a:noFill/>
          <a:ln/>
        </p:spPr>
        <p:txBody>
          <a:bodyPr wrap="square" rtlCol="0" anchor="t"/>
          <a:lstStyle/>
          <a:p>
            <a:pPr indent="0" marL="0">
              <a:lnSpc>
                <a:spcPts val="5612"/>
              </a:lnSpc>
              <a:buNone/>
            </a:pPr>
            <a:r>
              <a:rPr lang="en-US" sz="4489" dirty="0">
                <a:solidFill>
                  <a:srgbClr val="FAEBEB"/>
                </a:solidFill>
                <a:latin typeface="Dela Gothic One" pitchFamily="34" charset="0"/>
                <a:ea typeface="Dela Gothic One" pitchFamily="34" charset="-122"/>
                <a:cs typeface="Dela Gothic One" pitchFamily="34" charset="-120"/>
              </a:rPr>
              <a:t>Handling Infeasible and Unbounded Solutions</a:t>
            </a:r>
            <a:endParaRPr lang="en-US" sz="4489" dirty="0"/>
          </a:p>
        </p:txBody>
      </p:sp>
      <p:sp>
        <p:nvSpPr>
          <p:cNvPr id="5" name="Text 2"/>
          <p:cNvSpPr/>
          <p:nvPr/>
        </p:nvSpPr>
        <p:spPr>
          <a:xfrm>
            <a:off x="758309" y="3910013"/>
            <a:ext cx="13113782" cy="693420"/>
          </a:xfrm>
          <a:prstGeom prst="rect">
            <a:avLst/>
          </a:prstGeom>
          <a:noFill/>
          <a:ln/>
        </p:spPr>
        <p:txBody>
          <a:bodyPr wrap="squar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In some cases, a linear programming problem may have no feasible solution or an unbounded solution. Infeasibility occurs when no solution satisfies all constraints, while unboundedness implies the objective function can increase indefinitely.</a:t>
            </a:r>
            <a:endParaRPr lang="en-US" sz="1706" dirty="0"/>
          </a:p>
        </p:txBody>
      </p:sp>
      <p:sp>
        <p:nvSpPr>
          <p:cNvPr id="6" name="Text 3"/>
          <p:cNvSpPr/>
          <p:nvPr/>
        </p:nvSpPr>
        <p:spPr>
          <a:xfrm>
            <a:off x="758309" y="5063728"/>
            <a:ext cx="3214449" cy="356235"/>
          </a:xfrm>
          <a:prstGeom prst="rect">
            <a:avLst/>
          </a:prstGeom>
          <a:noFill/>
          <a:ln/>
        </p:spPr>
        <p:txBody>
          <a:bodyPr wrap="none" rtlCol="0" anchor="t"/>
          <a:lstStyle/>
          <a:p>
            <a:pPr indent="0" marL="0">
              <a:lnSpc>
                <a:spcPts val="2806"/>
              </a:lnSpc>
              <a:buNone/>
            </a:pPr>
            <a:r>
              <a:rPr lang="en-US" sz="2245" dirty="0">
                <a:solidFill>
                  <a:srgbClr val="FAEBEB"/>
                </a:solidFill>
                <a:latin typeface="Dela Gothic One" pitchFamily="34" charset="0"/>
                <a:ea typeface="Dela Gothic One" pitchFamily="34" charset="-122"/>
                <a:cs typeface="Dela Gothic One" pitchFamily="34" charset="-120"/>
              </a:rPr>
              <a:t>Infeasible Solution</a:t>
            </a:r>
            <a:endParaRPr lang="en-US" sz="2245" dirty="0"/>
          </a:p>
        </p:txBody>
      </p:sp>
      <p:sp>
        <p:nvSpPr>
          <p:cNvPr id="7" name="Text 4"/>
          <p:cNvSpPr/>
          <p:nvPr/>
        </p:nvSpPr>
        <p:spPr>
          <a:xfrm>
            <a:off x="758309" y="5636538"/>
            <a:ext cx="6292572" cy="346710"/>
          </a:xfrm>
          <a:prstGeom prst="rect">
            <a:avLst/>
          </a:prstGeom>
          <a:noFill/>
          <a:ln/>
        </p:spPr>
        <p:txBody>
          <a:bodyPr wrap="non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No solution satisfies all constraints.</a:t>
            </a:r>
            <a:endParaRPr lang="en-US" sz="1706" dirty="0"/>
          </a:p>
        </p:txBody>
      </p:sp>
      <p:sp>
        <p:nvSpPr>
          <p:cNvPr id="8" name="Text 5"/>
          <p:cNvSpPr/>
          <p:nvPr/>
        </p:nvSpPr>
        <p:spPr>
          <a:xfrm>
            <a:off x="7587139" y="5063728"/>
            <a:ext cx="3375184" cy="356235"/>
          </a:xfrm>
          <a:prstGeom prst="rect">
            <a:avLst/>
          </a:prstGeom>
          <a:noFill/>
          <a:ln/>
        </p:spPr>
        <p:txBody>
          <a:bodyPr wrap="none" rtlCol="0" anchor="t"/>
          <a:lstStyle/>
          <a:p>
            <a:pPr indent="0" marL="0">
              <a:lnSpc>
                <a:spcPts val="2806"/>
              </a:lnSpc>
              <a:buNone/>
            </a:pPr>
            <a:r>
              <a:rPr lang="en-US" sz="2245" dirty="0">
                <a:solidFill>
                  <a:srgbClr val="FAEBEB"/>
                </a:solidFill>
                <a:latin typeface="Dela Gothic One" pitchFamily="34" charset="0"/>
                <a:ea typeface="Dela Gothic One" pitchFamily="34" charset="-122"/>
                <a:cs typeface="Dela Gothic One" pitchFamily="34" charset="-120"/>
              </a:rPr>
              <a:t>Unbounded Solution</a:t>
            </a:r>
            <a:endParaRPr lang="en-US" sz="2245" dirty="0"/>
          </a:p>
        </p:txBody>
      </p:sp>
      <p:sp>
        <p:nvSpPr>
          <p:cNvPr id="9" name="Text 6"/>
          <p:cNvSpPr/>
          <p:nvPr/>
        </p:nvSpPr>
        <p:spPr>
          <a:xfrm>
            <a:off x="7587139" y="5636538"/>
            <a:ext cx="6292572" cy="346710"/>
          </a:xfrm>
          <a:prstGeom prst="rect">
            <a:avLst/>
          </a:prstGeom>
          <a:noFill/>
          <a:ln/>
        </p:spPr>
        <p:txBody>
          <a:bodyPr wrap="non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Objective function can increase indefinitely.</a:t>
            </a:r>
            <a:endParaRPr lang="en-US" sz="1706"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270748" y="1642348"/>
            <a:ext cx="4944904" cy="4944904"/>
          </a:xfrm>
          <a:prstGeom prst="rect">
            <a:avLst/>
          </a:prstGeom>
        </p:spPr>
      </p:pic>
      <p:sp>
        <p:nvSpPr>
          <p:cNvPr id="6" name="Text 1"/>
          <p:cNvSpPr/>
          <p:nvPr/>
        </p:nvSpPr>
        <p:spPr>
          <a:xfrm>
            <a:off x="6244709" y="1667113"/>
            <a:ext cx="6771323" cy="712708"/>
          </a:xfrm>
          <a:prstGeom prst="rect">
            <a:avLst/>
          </a:prstGeom>
          <a:noFill/>
          <a:ln/>
        </p:spPr>
        <p:txBody>
          <a:bodyPr wrap="none" rtlCol="0" anchor="t"/>
          <a:lstStyle/>
          <a:p>
            <a:pPr indent="0" marL="0">
              <a:lnSpc>
                <a:spcPts val="5612"/>
              </a:lnSpc>
              <a:buNone/>
            </a:pPr>
            <a:r>
              <a:rPr lang="en-US" sz="4489" dirty="0">
                <a:solidFill>
                  <a:srgbClr val="FAEBEB"/>
                </a:solidFill>
                <a:latin typeface="Dela Gothic One" pitchFamily="34" charset="0"/>
                <a:ea typeface="Dela Gothic One" pitchFamily="34" charset="-122"/>
                <a:cs typeface="Dela Gothic One" pitchFamily="34" charset="-120"/>
              </a:rPr>
              <a:t>Sensitivity Analysis</a:t>
            </a:r>
            <a:endParaRPr lang="en-US" sz="4489" dirty="0"/>
          </a:p>
        </p:txBody>
      </p:sp>
      <p:sp>
        <p:nvSpPr>
          <p:cNvPr id="7" name="Text 2"/>
          <p:cNvSpPr/>
          <p:nvPr/>
        </p:nvSpPr>
        <p:spPr>
          <a:xfrm>
            <a:off x="6244709" y="2704743"/>
            <a:ext cx="7627382" cy="1040130"/>
          </a:xfrm>
          <a:prstGeom prst="rect">
            <a:avLst/>
          </a:prstGeom>
          <a:noFill/>
          <a:ln/>
        </p:spPr>
        <p:txBody>
          <a:bodyPr wrap="squar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Sensitivity analysis examines how the optimal solution changes when the problem's parameters are varied. It helps understand the robustness of the solution and identify critical parameters.</a:t>
            </a:r>
            <a:endParaRPr lang="en-US" sz="1706" dirty="0"/>
          </a:p>
        </p:txBody>
      </p:sp>
      <p:sp>
        <p:nvSpPr>
          <p:cNvPr id="8" name="Shape 3"/>
          <p:cNvSpPr/>
          <p:nvPr/>
        </p:nvSpPr>
        <p:spPr>
          <a:xfrm>
            <a:off x="6244709" y="3988594"/>
            <a:ext cx="7627382" cy="2573893"/>
          </a:xfrm>
          <a:prstGeom prst="roundRect">
            <a:avLst>
              <a:gd name="adj" fmla="val 3535"/>
            </a:avLst>
          </a:prstGeom>
          <a:noFill/>
          <a:ln w="7620">
            <a:solidFill>
              <a:srgbClr val="FFFFFF">
                <a:alpha val="24000"/>
              </a:srgbClr>
            </a:solidFill>
            <a:prstDash val="solid"/>
          </a:ln>
        </p:spPr>
      </p:sp>
      <p:sp>
        <p:nvSpPr>
          <p:cNvPr id="9" name="Shape 4"/>
          <p:cNvSpPr/>
          <p:nvPr/>
        </p:nvSpPr>
        <p:spPr>
          <a:xfrm>
            <a:off x="6252329" y="3996214"/>
            <a:ext cx="7612142" cy="621744"/>
          </a:xfrm>
          <a:prstGeom prst="rect">
            <a:avLst/>
          </a:prstGeom>
          <a:solidFill>
            <a:srgbClr val="FFFFFF">
              <a:alpha val="4000"/>
            </a:srgbClr>
          </a:solidFill>
          <a:ln/>
        </p:spPr>
      </p:sp>
      <p:sp>
        <p:nvSpPr>
          <p:cNvPr id="10" name="Text 5"/>
          <p:cNvSpPr/>
          <p:nvPr/>
        </p:nvSpPr>
        <p:spPr>
          <a:xfrm>
            <a:off x="6468904" y="4133731"/>
            <a:ext cx="3369112" cy="346710"/>
          </a:xfrm>
          <a:prstGeom prst="rect">
            <a:avLst/>
          </a:prstGeom>
          <a:noFill/>
          <a:ln/>
        </p:spPr>
        <p:txBody>
          <a:bodyPr wrap="non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Parameter</a:t>
            </a:r>
            <a:endParaRPr lang="en-US" sz="1706" dirty="0"/>
          </a:p>
        </p:txBody>
      </p:sp>
      <p:sp>
        <p:nvSpPr>
          <p:cNvPr id="11" name="Text 6"/>
          <p:cNvSpPr/>
          <p:nvPr/>
        </p:nvSpPr>
        <p:spPr>
          <a:xfrm>
            <a:off x="10278785" y="4133731"/>
            <a:ext cx="3369112" cy="346710"/>
          </a:xfrm>
          <a:prstGeom prst="rect">
            <a:avLst/>
          </a:prstGeom>
          <a:noFill/>
          <a:ln/>
        </p:spPr>
        <p:txBody>
          <a:bodyPr wrap="non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Impact on Optimal Solution</a:t>
            </a:r>
            <a:endParaRPr lang="en-US" sz="1706" dirty="0"/>
          </a:p>
        </p:txBody>
      </p:sp>
      <p:sp>
        <p:nvSpPr>
          <p:cNvPr id="12" name="Shape 7"/>
          <p:cNvSpPr/>
          <p:nvPr/>
        </p:nvSpPr>
        <p:spPr>
          <a:xfrm>
            <a:off x="6252329" y="4617958"/>
            <a:ext cx="7612142" cy="968454"/>
          </a:xfrm>
          <a:prstGeom prst="rect">
            <a:avLst/>
          </a:prstGeom>
          <a:solidFill>
            <a:srgbClr val="000000">
              <a:alpha val="4000"/>
            </a:srgbClr>
          </a:solidFill>
          <a:ln/>
        </p:spPr>
      </p:sp>
      <p:sp>
        <p:nvSpPr>
          <p:cNvPr id="13" name="Text 8"/>
          <p:cNvSpPr/>
          <p:nvPr/>
        </p:nvSpPr>
        <p:spPr>
          <a:xfrm>
            <a:off x="6468904" y="4755475"/>
            <a:ext cx="3369112" cy="346710"/>
          </a:xfrm>
          <a:prstGeom prst="rect">
            <a:avLst/>
          </a:prstGeom>
          <a:noFill/>
          <a:ln/>
        </p:spPr>
        <p:txBody>
          <a:bodyPr wrap="non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Objective function coefficients</a:t>
            </a:r>
            <a:endParaRPr lang="en-US" sz="1706" dirty="0"/>
          </a:p>
        </p:txBody>
      </p:sp>
      <p:sp>
        <p:nvSpPr>
          <p:cNvPr id="14" name="Text 9"/>
          <p:cNvSpPr/>
          <p:nvPr/>
        </p:nvSpPr>
        <p:spPr>
          <a:xfrm>
            <a:off x="10278785" y="4755475"/>
            <a:ext cx="3369112" cy="693420"/>
          </a:xfrm>
          <a:prstGeom prst="rect">
            <a:avLst/>
          </a:prstGeom>
          <a:noFill/>
          <a:ln/>
        </p:spPr>
        <p:txBody>
          <a:bodyPr wrap="squar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May change the optimal solution but not the feasible region.</a:t>
            </a:r>
            <a:endParaRPr lang="en-US" sz="1706" dirty="0"/>
          </a:p>
        </p:txBody>
      </p:sp>
      <p:sp>
        <p:nvSpPr>
          <p:cNvPr id="15" name="Shape 10"/>
          <p:cNvSpPr/>
          <p:nvPr/>
        </p:nvSpPr>
        <p:spPr>
          <a:xfrm>
            <a:off x="6252329" y="5586413"/>
            <a:ext cx="7612142" cy="968454"/>
          </a:xfrm>
          <a:prstGeom prst="rect">
            <a:avLst/>
          </a:prstGeom>
          <a:solidFill>
            <a:srgbClr val="FFFFFF">
              <a:alpha val="4000"/>
            </a:srgbClr>
          </a:solidFill>
          <a:ln/>
        </p:spPr>
      </p:sp>
      <p:sp>
        <p:nvSpPr>
          <p:cNvPr id="16" name="Text 11"/>
          <p:cNvSpPr/>
          <p:nvPr/>
        </p:nvSpPr>
        <p:spPr>
          <a:xfrm>
            <a:off x="6468904" y="5723930"/>
            <a:ext cx="3369112" cy="346710"/>
          </a:xfrm>
          <a:prstGeom prst="rect">
            <a:avLst/>
          </a:prstGeom>
          <a:noFill/>
          <a:ln/>
        </p:spPr>
        <p:txBody>
          <a:bodyPr wrap="non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Constraint coefficients</a:t>
            </a:r>
            <a:endParaRPr lang="en-US" sz="1706" dirty="0"/>
          </a:p>
        </p:txBody>
      </p:sp>
      <p:sp>
        <p:nvSpPr>
          <p:cNvPr id="17" name="Text 12"/>
          <p:cNvSpPr/>
          <p:nvPr/>
        </p:nvSpPr>
        <p:spPr>
          <a:xfrm>
            <a:off x="10278785" y="5723930"/>
            <a:ext cx="3369112" cy="693420"/>
          </a:xfrm>
          <a:prstGeom prst="rect">
            <a:avLst/>
          </a:prstGeom>
          <a:noFill/>
          <a:ln/>
        </p:spPr>
        <p:txBody>
          <a:bodyPr wrap="square" rtlCol="0" anchor="t"/>
          <a:lstStyle/>
          <a:p>
            <a:pPr indent="0" marL="0">
              <a:lnSpc>
                <a:spcPts val="2730"/>
              </a:lnSpc>
              <a:buNone/>
            </a:pPr>
            <a:r>
              <a:rPr lang="en-US" sz="1706" dirty="0">
                <a:solidFill>
                  <a:srgbClr val="FFE5E5"/>
                </a:solidFill>
                <a:latin typeface="DM Sans" pitchFamily="34" charset="0"/>
                <a:ea typeface="DM Sans" pitchFamily="34" charset="-122"/>
                <a:cs typeface="DM Sans" pitchFamily="34" charset="-120"/>
              </a:rPr>
              <a:t>May alter the feasible region and hence the optimal solution.</a:t>
            </a:r>
            <a:endParaRPr lang="en-US" sz="1706" dirty="0"/>
          </a:p>
        </p:txBody>
      </p:sp>
      <p:pic>
        <p:nvPicPr>
          <p:cNvPr id="18"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256342" y="2042398"/>
            <a:ext cx="4973598" cy="4144685"/>
          </a:xfrm>
          <a:prstGeom prst="rect">
            <a:avLst/>
          </a:prstGeom>
        </p:spPr>
      </p:pic>
      <p:sp>
        <p:nvSpPr>
          <p:cNvPr id="6" name="Text 1"/>
          <p:cNvSpPr/>
          <p:nvPr/>
        </p:nvSpPr>
        <p:spPr>
          <a:xfrm>
            <a:off x="6204109" y="728543"/>
            <a:ext cx="7708583" cy="1349216"/>
          </a:xfrm>
          <a:prstGeom prst="rect">
            <a:avLst/>
          </a:prstGeom>
          <a:noFill/>
          <a:ln/>
        </p:spPr>
        <p:txBody>
          <a:bodyPr wrap="square" rtlCol="0" anchor="t"/>
          <a:lstStyle/>
          <a:p>
            <a:pPr indent="0" marL="0">
              <a:lnSpc>
                <a:spcPts val="5312"/>
              </a:lnSpc>
              <a:buNone/>
            </a:pPr>
            <a:r>
              <a:rPr lang="en-US" sz="4249" dirty="0">
                <a:solidFill>
                  <a:srgbClr val="FAEBEB"/>
                </a:solidFill>
                <a:latin typeface="Dela Gothic One" pitchFamily="34" charset="0"/>
                <a:ea typeface="Dela Gothic One" pitchFamily="34" charset="-122"/>
                <a:cs typeface="Dela Gothic One" pitchFamily="34" charset="-120"/>
              </a:rPr>
              <a:t>Applications of the Simplex Method</a:t>
            </a:r>
            <a:endParaRPr lang="en-US" sz="4249" dirty="0"/>
          </a:p>
        </p:txBody>
      </p:sp>
      <p:sp>
        <p:nvSpPr>
          <p:cNvPr id="7" name="Text 2"/>
          <p:cNvSpPr/>
          <p:nvPr/>
        </p:nvSpPr>
        <p:spPr>
          <a:xfrm>
            <a:off x="6204109" y="2385298"/>
            <a:ext cx="7708583" cy="984052"/>
          </a:xfrm>
          <a:prstGeom prst="rect">
            <a:avLst/>
          </a:prstGeom>
          <a:noFill/>
          <a:ln/>
        </p:spPr>
        <p:txBody>
          <a:bodyPr wrap="square" rtlCol="0" anchor="t"/>
          <a:lstStyle/>
          <a:p>
            <a:pPr indent="0" marL="0">
              <a:lnSpc>
                <a:spcPts val="2584"/>
              </a:lnSpc>
              <a:buNone/>
            </a:pPr>
            <a:r>
              <a:rPr lang="en-US" sz="1615" dirty="0">
                <a:solidFill>
                  <a:srgbClr val="FFE5E5"/>
                </a:solidFill>
                <a:latin typeface="DM Sans" pitchFamily="34" charset="0"/>
                <a:ea typeface="DM Sans" pitchFamily="34" charset="-122"/>
                <a:cs typeface="DM Sans" pitchFamily="34" charset="-120"/>
              </a:rPr>
              <a:t>The simplex method finds wide applications in diverse fields, including production planning, resource allocation, transportation, and portfolio optimization. Its versatility makes it a powerful tool for decision-making.</a:t>
            </a:r>
            <a:endParaRPr lang="en-US" sz="1615" dirty="0"/>
          </a:p>
        </p:txBody>
      </p:sp>
      <p:sp>
        <p:nvSpPr>
          <p:cNvPr id="8" name="Shape 3"/>
          <p:cNvSpPr/>
          <p:nvPr/>
        </p:nvSpPr>
        <p:spPr>
          <a:xfrm>
            <a:off x="6204109" y="3830598"/>
            <a:ext cx="461367" cy="461367"/>
          </a:xfrm>
          <a:prstGeom prst="roundRect">
            <a:avLst>
              <a:gd name="adj" fmla="val 18669"/>
            </a:avLst>
          </a:prstGeom>
          <a:solidFill>
            <a:srgbClr val="740B0B"/>
          </a:solidFill>
          <a:ln w="7620">
            <a:solidFill>
              <a:srgbClr val="8D2424"/>
            </a:solidFill>
            <a:prstDash val="solid"/>
          </a:ln>
        </p:spPr>
      </p:sp>
      <p:sp>
        <p:nvSpPr>
          <p:cNvPr id="9" name="Text 4"/>
          <p:cNvSpPr/>
          <p:nvPr/>
        </p:nvSpPr>
        <p:spPr>
          <a:xfrm>
            <a:off x="6339602" y="3899297"/>
            <a:ext cx="190381" cy="323850"/>
          </a:xfrm>
          <a:prstGeom prst="rect">
            <a:avLst/>
          </a:prstGeom>
          <a:noFill/>
          <a:ln/>
        </p:spPr>
        <p:txBody>
          <a:bodyPr wrap="none" rtlCol="0" anchor="t"/>
          <a:lstStyle/>
          <a:p>
            <a:pPr algn="ctr" indent="0" marL="0">
              <a:lnSpc>
                <a:spcPts val="2550"/>
              </a:lnSpc>
              <a:buNone/>
            </a:pPr>
            <a:r>
              <a:rPr lang="en-US" sz="2550" dirty="0">
                <a:solidFill>
                  <a:srgbClr val="FFE5E5"/>
                </a:solidFill>
                <a:latin typeface="Dela Gothic One" pitchFamily="34" charset="0"/>
                <a:ea typeface="Dela Gothic One" pitchFamily="34" charset="-122"/>
                <a:cs typeface="Dela Gothic One" pitchFamily="34" charset="-120"/>
              </a:rPr>
              <a:t>1</a:t>
            </a:r>
            <a:endParaRPr lang="en-US" sz="2550" dirty="0"/>
          </a:p>
        </p:txBody>
      </p:sp>
      <p:sp>
        <p:nvSpPr>
          <p:cNvPr id="10" name="Text 5"/>
          <p:cNvSpPr/>
          <p:nvPr/>
        </p:nvSpPr>
        <p:spPr>
          <a:xfrm>
            <a:off x="6870502" y="3830598"/>
            <a:ext cx="3085386" cy="674370"/>
          </a:xfrm>
          <a:prstGeom prst="rect">
            <a:avLst/>
          </a:prstGeom>
          <a:noFill/>
          <a:ln/>
        </p:spPr>
        <p:txBody>
          <a:bodyPr wrap="square" rtlCol="0" anchor="t"/>
          <a:lstStyle/>
          <a:p>
            <a:pPr indent="0" marL="0">
              <a:lnSpc>
                <a:spcPts val="2656"/>
              </a:lnSpc>
              <a:buNone/>
            </a:pPr>
            <a:r>
              <a:rPr lang="en-US" sz="2125" dirty="0">
                <a:solidFill>
                  <a:srgbClr val="FFE5E5"/>
                </a:solidFill>
                <a:latin typeface="Dela Gothic One" pitchFamily="34" charset="0"/>
                <a:ea typeface="Dela Gothic One" pitchFamily="34" charset="-122"/>
                <a:cs typeface="Dela Gothic One" pitchFamily="34" charset="-120"/>
              </a:rPr>
              <a:t>Production Planning</a:t>
            </a:r>
            <a:endParaRPr lang="en-US" sz="2125" dirty="0"/>
          </a:p>
        </p:txBody>
      </p:sp>
      <p:sp>
        <p:nvSpPr>
          <p:cNvPr id="11" name="Text 6"/>
          <p:cNvSpPr/>
          <p:nvPr/>
        </p:nvSpPr>
        <p:spPr>
          <a:xfrm>
            <a:off x="6870502" y="4627959"/>
            <a:ext cx="3085386" cy="656034"/>
          </a:xfrm>
          <a:prstGeom prst="rect">
            <a:avLst/>
          </a:prstGeom>
          <a:noFill/>
          <a:ln/>
        </p:spPr>
        <p:txBody>
          <a:bodyPr wrap="square" rtlCol="0" anchor="t"/>
          <a:lstStyle/>
          <a:p>
            <a:pPr indent="0" marL="0">
              <a:lnSpc>
                <a:spcPts val="2584"/>
              </a:lnSpc>
              <a:buNone/>
            </a:pPr>
            <a:r>
              <a:rPr lang="en-US" sz="1615" dirty="0">
                <a:solidFill>
                  <a:srgbClr val="FFE5E5"/>
                </a:solidFill>
                <a:latin typeface="DM Sans" pitchFamily="34" charset="0"/>
                <a:ea typeface="DM Sans" pitchFamily="34" charset="-122"/>
                <a:cs typeface="DM Sans" pitchFamily="34" charset="-120"/>
              </a:rPr>
              <a:t>Determining optimal production quantities to maximize profit.</a:t>
            </a:r>
            <a:endParaRPr lang="en-US" sz="1615" dirty="0"/>
          </a:p>
        </p:txBody>
      </p:sp>
      <p:sp>
        <p:nvSpPr>
          <p:cNvPr id="12" name="Shape 7"/>
          <p:cNvSpPr/>
          <p:nvPr/>
        </p:nvSpPr>
        <p:spPr>
          <a:xfrm>
            <a:off x="10160913" y="3830598"/>
            <a:ext cx="461367" cy="461367"/>
          </a:xfrm>
          <a:prstGeom prst="roundRect">
            <a:avLst>
              <a:gd name="adj" fmla="val 18669"/>
            </a:avLst>
          </a:prstGeom>
          <a:solidFill>
            <a:srgbClr val="740B0B"/>
          </a:solidFill>
          <a:ln w="7620">
            <a:solidFill>
              <a:srgbClr val="8D2424"/>
            </a:solidFill>
            <a:prstDash val="solid"/>
          </a:ln>
        </p:spPr>
      </p:sp>
      <p:sp>
        <p:nvSpPr>
          <p:cNvPr id="13" name="Text 8"/>
          <p:cNvSpPr/>
          <p:nvPr/>
        </p:nvSpPr>
        <p:spPr>
          <a:xfrm>
            <a:off x="10256401" y="3899297"/>
            <a:ext cx="270391" cy="323850"/>
          </a:xfrm>
          <a:prstGeom prst="rect">
            <a:avLst/>
          </a:prstGeom>
          <a:noFill/>
          <a:ln/>
        </p:spPr>
        <p:txBody>
          <a:bodyPr wrap="none" rtlCol="0" anchor="t"/>
          <a:lstStyle/>
          <a:p>
            <a:pPr algn="ctr" indent="0" marL="0">
              <a:lnSpc>
                <a:spcPts val="2550"/>
              </a:lnSpc>
              <a:buNone/>
            </a:pPr>
            <a:r>
              <a:rPr lang="en-US" sz="2550" dirty="0">
                <a:solidFill>
                  <a:srgbClr val="FFE5E5"/>
                </a:solidFill>
                <a:latin typeface="Dela Gothic One" pitchFamily="34" charset="0"/>
                <a:ea typeface="Dela Gothic One" pitchFamily="34" charset="-122"/>
                <a:cs typeface="Dela Gothic One" pitchFamily="34" charset="-120"/>
              </a:rPr>
              <a:t>2</a:t>
            </a:r>
            <a:endParaRPr lang="en-US" sz="2550" dirty="0"/>
          </a:p>
        </p:txBody>
      </p:sp>
      <p:sp>
        <p:nvSpPr>
          <p:cNvPr id="14" name="Text 9"/>
          <p:cNvSpPr/>
          <p:nvPr/>
        </p:nvSpPr>
        <p:spPr>
          <a:xfrm>
            <a:off x="10827306" y="3830598"/>
            <a:ext cx="3085386" cy="674370"/>
          </a:xfrm>
          <a:prstGeom prst="rect">
            <a:avLst/>
          </a:prstGeom>
          <a:noFill/>
          <a:ln/>
        </p:spPr>
        <p:txBody>
          <a:bodyPr wrap="square" rtlCol="0" anchor="t"/>
          <a:lstStyle/>
          <a:p>
            <a:pPr indent="0" marL="0">
              <a:lnSpc>
                <a:spcPts val="2656"/>
              </a:lnSpc>
              <a:buNone/>
            </a:pPr>
            <a:r>
              <a:rPr lang="en-US" sz="2125" dirty="0">
                <a:solidFill>
                  <a:srgbClr val="FFE5E5"/>
                </a:solidFill>
                <a:latin typeface="Dela Gothic One" pitchFamily="34" charset="0"/>
                <a:ea typeface="Dela Gothic One" pitchFamily="34" charset="-122"/>
                <a:cs typeface="Dela Gothic One" pitchFamily="34" charset="-120"/>
              </a:rPr>
              <a:t>Resource Allocation</a:t>
            </a:r>
            <a:endParaRPr lang="en-US" sz="2125" dirty="0"/>
          </a:p>
        </p:txBody>
      </p:sp>
      <p:sp>
        <p:nvSpPr>
          <p:cNvPr id="15" name="Text 10"/>
          <p:cNvSpPr/>
          <p:nvPr/>
        </p:nvSpPr>
        <p:spPr>
          <a:xfrm>
            <a:off x="10827306" y="4627959"/>
            <a:ext cx="3085386" cy="656034"/>
          </a:xfrm>
          <a:prstGeom prst="rect">
            <a:avLst/>
          </a:prstGeom>
          <a:noFill/>
          <a:ln/>
        </p:spPr>
        <p:txBody>
          <a:bodyPr wrap="square" rtlCol="0" anchor="t"/>
          <a:lstStyle/>
          <a:p>
            <a:pPr indent="0" marL="0">
              <a:lnSpc>
                <a:spcPts val="2584"/>
              </a:lnSpc>
              <a:buNone/>
            </a:pPr>
            <a:r>
              <a:rPr lang="en-US" sz="1615" dirty="0">
                <a:solidFill>
                  <a:srgbClr val="FFE5E5"/>
                </a:solidFill>
                <a:latin typeface="DM Sans" pitchFamily="34" charset="0"/>
                <a:ea typeface="DM Sans" pitchFamily="34" charset="-122"/>
                <a:cs typeface="DM Sans" pitchFamily="34" charset="-120"/>
              </a:rPr>
              <a:t>Allocating limited resources to maximize output.</a:t>
            </a:r>
            <a:endParaRPr lang="en-US" sz="1615" dirty="0"/>
          </a:p>
        </p:txBody>
      </p:sp>
      <p:sp>
        <p:nvSpPr>
          <p:cNvPr id="16" name="Shape 11"/>
          <p:cNvSpPr/>
          <p:nvPr/>
        </p:nvSpPr>
        <p:spPr>
          <a:xfrm>
            <a:off x="6204109" y="5719643"/>
            <a:ext cx="461367" cy="461367"/>
          </a:xfrm>
          <a:prstGeom prst="roundRect">
            <a:avLst>
              <a:gd name="adj" fmla="val 18669"/>
            </a:avLst>
          </a:prstGeom>
          <a:solidFill>
            <a:srgbClr val="740B0B"/>
          </a:solidFill>
          <a:ln w="7620">
            <a:solidFill>
              <a:srgbClr val="8D2424"/>
            </a:solidFill>
            <a:prstDash val="solid"/>
          </a:ln>
        </p:spPr>
      </p:sp>
      <p:sp>
        <p:nvSpPr>
          <p:cNvPr id="17" name="Text 12"/>
          <p:cNvSpPr/>
          <p:nvPr/>
        </p:nvSpPr>
        <p:spPr>
          <a:xfrm>
            <a:off x="6292096" y="5788343"/>
            <a:ext cx="285274" cy="323850"/>
          </a:xfrm>
          <a:prstGeom prst="rect">
            <a:avLst/>
          </a:prstGeom>
          <a:noFill/>
          <a:ln/>
        </p:spPr>
        <p:txBody>
          <a:bodyPr wrap="none" rtlCol="0" anchor="t"/>
          <a:lstStyle/>
          <a:p>
            <a:pPr algn="ctr" indent="0" marL="0">
              <a:lnSpc>
                <a:spcPts val="2550"/>
              </a:lnSpc>
              <a:buNone/>
            </a:pPr>
            <a:r>
              <a:rPr lang="en-US" sz="2550" dirty="0">
                <a:solidFill>
                  <a:srgbClr val="FFE5E5"/>
                </a:solidFill>
                <a:latin typeface="Dela Gothic One" pitchFamily="34" charset="0"/>
                <a:ea typeface="Dela Gothic One" pitchFamily="34" charset="-122"/>
                <a:cs typeface="Dela Gothic One" pitchFamily="34" charset="-120"/>
              </a:rPr>
              <a:t>3</a:t>
            </a:r>
            <a:endParaRPr lang="en-US" sz="2550" dirty="0"/>
          </a:p>
        </p:txBody>
      </p:sp>
      <p:sp>
        <p:nvSpPr>
          <p:cNvPr id="18" name="Text 13"/>
          <p:cNvSpPr/>
          <p:nvPr/>
        </p:nvSpPr>
        <p:spPr>
          <a:xfrm>
            <a:off x="6870502" y="5719643"/>
            <a:ext cx="2698313" cy="337185"/>
          </a:xfrm>
          <a:prstGeom prst="rect">
            <a:avLst/>
          </a:prstGeom>
          <a:noFill/>
          <a:ln/>
        </p:spPr>
        <p:txBody>
          <a:bodyPr wrap="none" rtlCol="0" anchor="t"/>
          <a:lstStyle/>
          <a:p>
            <a:pPr indent="0" marL="0">
              <a:lnSpc>
                <a:spcPts val="2656"/>
              </a:lnSpc>
              <a:buNone/>
            </a:pPr>
            <a:r>
              <a:rPr lang="en-US" sz="2125" dirty="0">
                <a:solidFill>
                  <a:srgbClr val="FFE5E5"/>
                </a:solidFill>
                <a:latin typeface="Dela Gothic One" pitchFamily="34" charset="0"/>
                <a:ea typeface="Dela Gothic One" pitchFamily="34" charset="-122"/>
                <a:cs typeface="Dela Gothic One" pitchFamily="34" charset="-120"/>
              </a:rPr>
              <a:t>Transportation</a:t>
            </a:r>
            <a:endParaRPr lang="en-US" sz="2125" dirty="0"/>
          </a:p>
        </p:txBody>
      </p:sp>
      <p:sp>
        <p:nvSpPr>
          <p:cNvPr id="19" name="Text 14"/>
          <p:cNvSpPr/>
          <p:nvPr/>
        </p:nvSpPr>
        <p:spPr>
          <a:xfrm>
            <a:off x="6870502" y="6179820"/>
            <a:ext cx="3085386" cy="656034"/>
          </a:xfrm>
          <a:prstGeom prst="rect">
            <a:avLst/>
          </a:prstGeom>
          <a:noFill/>
          <a:ln/>
        </p:spPr>
        <p:txBody>
          <a:bodyPr wrap="square" rtlCol="0" anchor="t"/>
          <a:lstStyle/>
          <a:p>
            <a:pPr indent="0" marL="0">
              <a:lnSpc>
                <a:spcPts val="2584"/>
              </a:lnSpc>
              <a:buNone/>
            </a:pPr>
            <a:r>
              <a:rPr lang="en-US" sz="1615" dirty="0">
                <a:solidFill>
                  <a:srgbClr val="FFE5E5"/>
                </a:solidFill>
                <a:latin typeface="DM Sans" pitchFamily="34" charset="0"/>
                <a:ea typeface="DM Sans" pitchFamily="34" charset="-122"/>
                <a:cs typeface="DM Sans" pitchFamily="34" charset="-120"/>
              </a:rPr>
              <a:t>Minimizing transportation costs for goods.</a:t>
            </a:r>
            <a:endParaRPr lang="en-US" sz="1615" dirty="0"/>
          </a:p>
        </p:txBody>
      </p:sp>
      <p:sp>
        <p:nvSpPr>
          <p:cNvPr id="20" name="Shape 15"/>
          <p:cNvSpPr/>
          <p:nvPr/>
        </p:nvSpPr>
        <p:spPr>
          <a:xfrm>
            <a:off x="10160913" y="5719643"/>
            <a:ext cx="461367" cy="461367"/>
          </a:xfrm>
          <a:prstGeom prst="roundRect">
            <a:avLst>
              <a:gd name="adj" fmla="val 18669"/>
            </a:avLst>
          </a:prstGeom>
          <a:solidFill>
            <a:srgbClr val="740B0B"/>
          </a:solidFill>
          <a:ln w="7620">
            <a:solidFill>
              <a:srgbClr val="8D2424"/>
            </a:solidFill>
            <a:prstDash val="solid"/>
          </a:ln>
        </p:spPr>
      </p:sp>
      <p:sp>
        <p:nvSpPr>
          <p:cNvPr id="21" name="Text 16"/>
          <p:cNvSpPr/>
          <p:nvPr/>
        </p:nvSpPr>
        <p:spPr>
          <a:xfrm>
            <a:off x="10241994" y="5788343"/>
            <a:ext cx="299204" cy="323850"/>
          </a:xfrm>
          <a:prstGeom prst="rect">
            <a:avLst/>
          </a:prstGeom>
          <a:noFill/>
          <a:ln/>
        </p:spPr>
        <p:txBody>
          <a:bodyPr wrap="none" rtlCol="0" anchor="t"/>
          <a:lstStyle/>
          <a:p>
            <a:pPr algn="ctr" indent="0" marL="0">
              <a:lnSpc>
                <a:spcPts val="2550"/>
              </a:lnSpc>
              <a:buNone/>
            </a:pPr>
            <a:r>
              <a:rPr lang="en-US" sz="2550" dirty="0">
                <a:solidFill>
                  <a:srgbClr val="FFE5E5"/>
                </a:solidFill>
                <a:latin typeface="Dela Gothic One" pitchFamily="34" charset="0"/>
                <a:ea typeface="Dela Gothic One" pitchFamily="34" charset="-122"/>
                <a:cs typeface="Dela Gothic One" pitchFamily="34" charset="-120"/>
              </a:rPr>
              <a:t>4</a:t>
            </a:r>
            <a:endParaRPr lang="en-US" sz="2550" dirty="0"/>
          </a:p>
        </p:txBody>
      </p:sp>
      <p:sp>
        <p:nvSpPr>
          <p:cNvPr id="22" name="Text 17"/>
          <p:cNvSpPr/>
          <p:nvPr/>
        </p:nvSpPr>
        <p:spPr>
          <a:xfrm>
            <a:off x="10827306" y="5719643"/>
            <a:ext cx="3085386" cy="674370"/>
          </a:xfrm>
          <a:prstGeom prst="rect">
            <a:avLst/>
          </a:prstGeom>
          <a:noFill/>
          <a:ln/>
        </p:spPr>
        <p:txBody>
          <a:bodyPr wrap="square" rtlCol="0" anchor="t"/>
          <a:lstStyle/>
          <a:p>
            <a:pPr indent="0" marL="0">
              <a:lnSpc>
                <a:spcPts val="2656"/>
              </a:lnSpc>
              <a:buNone/>
            </a:pPr>
            <a:r>
              <a:rPr lang="en-US" sz="2125" dirty="0">
                <a:solidFill>
                  <a:srgbClr val="FFE5E5"/>
                </a:solidFill>
                <a:latin typeface="Dela Gothic One" pitchFamily="34" charset="0"/>
                <a:ea typeface="Dela Gothic One" pitchFamily="34" charset="-122"/>
                <a:cs typeface="Dela Gothic One" pitchFamily="34" charset="-120"/>
              </a:rPr>
              <a:t>Portfolio Optimization</a:t>
            </a:r>
            <a:endParaRPr lang="en-US" sz="2125" dirty="0"/>
          </a:p>
        </p:txBody>
      </p:sp>
      <p:sp>
        <p:nvSpPr>
          <p:cNvPr id="23" name="Text 18"/>
          <p:cNvSpPr/>
          <p:nvPr/>
        </p:nvSpPr>
        <p:spPr>
          <a:xfrm>
            <a:off x="10827306" y="6517005"/>
            <a:ext cx="3085386" cy="984052"/>
          </a:xfrm>
          <a:prstGeom prst="rect">
            <a:avLst/>
          </a:prstGeom>
          <a:noFill/>
          <a:ln/>
        </p:spPr>
        <p:txBody>
          <a:bodyPr wrap="square" rtlCol="0" anchor="t"/>
          <a:lstStyle/>
          <a:p>
            <a:pPr indent="0" marL="0">
              <a:lnSpc>
                <a:spcPts val="2584"/>
              </a:lnSpc>
              <a:buNone/>
            </a:pPr>
            <a:r>
              <a:rPr lang="en-US" sz="1615" dirty="0">
                <a:solidFill>
                  <a:srgbClr val="FFE5E5"/>
                </a:solidFill>
                <a:latin typeface="DM Sans" pitchFamily="34" charset="0"/>
                <a:ea typeface="DM Sans" pitchFamily="34" charset="-122"/>
                <a:cs typeface="DM Sans" pitchFamily="34" charset="-120"/>
              </a:rPr>
              <a:t>Creating investment portfolios that maximize returns while minimizing risk.</a:t>
            </a:r>
            <a:endParaRPr lang="en-US" sz="1615" dirty="0"/>
          </a:p>
        </p:txBody>
      </p:sp>
      <p:pic>
        <p:nvPicPr>
          <p:cNvPr id="2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9353312" y="2847856"/>
            <a:ext cx="5067776" cy="2533888"/>
          </a:xfrm>
          <a:prstGeom prst="rect">
            <a:avLst/>
          </a:prstGeom>
        </p:spPr>
      </p:pic>
      <p:sp>
        <p:nvSpPr>
          <p:cNvPr id="6" name="Text 1"/>
          <p:cNvSpPr/>
          <p:nvPr/>
        </p:nvSpPr>
        <p:spPr>
          <a:xfrm>
            <a:off x="586145" y="594598"/>
            <a:ext cx="7971711" cy="1101804"/>
          </a:xfrm>
          <a:prstGeom prst="rect">
            <a:avLst/>
          </a:prstGeom>
          <a:noFill/>
          <a:ln/>
        </p:spPr>
        <p:txBody>
          <a:bodyPr wrap="square" rtlCol="0" anchor="t"/>
          <a:lstStyle/>
          <a:p>
            <a:pPr indent="0" marL="0">
              <a:lnSpc>
                <a:spcPts val="4338"/>
              </a:lnSpc>
              <a:buNone/>
            </a:pPr>
            <a:r>
              <a:rPr lang="en-US" sz="3471" dirty="0">
                <a:solidFill>
                  <a:srgbClr val="FAEBEB"/>
                </a:solidFill>
                <a:latin typeface="Dela Gothic One" pitchFamily="34" charset="0"/>
                <a:ea typeface="Dela Gothic One" pitchFamily="34" charset="-122"/>
                <a:cs typeface="Dela Gothic One" pitchFamily="34" charset="-120"/>
              </a:rPr>
              <a:t>Conclusion and Key Takeaways</a:t>
            </a:r>
            <a:endParaRPr lang="en-US" sz="3471" dirty="0"/>
          </a:p>
        </p:txBody>
      </p:sp>
      <p:sp>
        <p:nvSpPr>
          <p:cNvPr id="7" name="Text 2"/>
          <p:cNvSpPr/>
          <p:nvPr/>
        </p:nvSpPr>
        <p:spPr>
          <a:xfrm>
            <a:off x="586145" y="1947624"/>
            <a:ext cx="7971711" cy="804029"/>
          </a:xfrm>
          <a:prstGeom prst="rect">
            <a:avLst/>
          </a:prstGeom>
          <a:noFill/>
          <a:ln/>
        </p:spPr>
        <p:txBody>
          <a:bodyPr wrap="square" rtlCol="0" anchor="t"/>
          <a:lstStyle/>
          <a:p>
            <a:pPr indent="0" marL="0">
              <a:lnSpc>
                <a:spcPts val="2110"/>
              </a:lnSpc>
              <a:buNone/>
            </a:pPr>
            <a:r>
              <a:rPr lang="en-US" sz="1319" dirty="0">
                <a:solidFill>
                  <a:srgbClr val="FFE5E5"/>
                </a:solidFill>
                <a:latin typeface="DM Sans" pitchFamily="34" charset="0"/>
                <a:ea typeface="DM Sans" pitchFamily="34" charset="-122"/>
                <a:cs typeface="DM Sans" pitchFamily="34" charset="-120"/>
              </a:rPr>
              <a:t>The simplex method is a powerful tool for solving linear programming problems. Its iterative nature allows for finding optimal solutions efficiently. Understanding the concept and steps involved in the algorithm enables effective application in various decision-making contexts.</a:t>
            </a:r>
            <a:endParaRPr lang="en-US" sz="1319" dirty="0"/>
          </a:p>
        </p:txBody>
      </p:sp>
      <p:pic>
        <p:nvPicPr>
          <p:cNvPr id="8" name="Image 3" descr="preencoded.png">    </p:cNvPr>
          <p:cNvPicPr>
            <a:picLocks noChangeAspect="1"/>
          </p:cNvPicPr>
          <p:nvPr/>
        </p:nvPicPr>
        <p:blipFill>
          <a:blip r:embed="rId4"/>
          <a:stretch>
            <a:fillRect/>
          </a:stretch>
        </p:blipFill>
        <p:spPr>
          <a:xfrm>
            <a:off x="586145" y="2940010"/>
            <a:ext cx="418743" cy="418743"/>
          </a:xfrm>
          <a:prstGeom prst="rect">
            <a:avLst/>
          </a:prstGeom>
        </p:spPr>
      </p:pic>
      <p:sp>
        <p:nvSpPr>
          <p:cNvPr id="9" name="Text 3"/>
          <p:cNvSpPr/>
          <p:nvPr/>
        </p:nvSpPr>
        <p:spPr>
          <a:xfrm>
            <a:off x="586145" y="3526155"/>
            <a:ext cx="2203847" cy="275392"/>
          </a:xfrm>
          <a:prstGeom prst="rect">
            <a:avLst/>
          </a:prstGeom>
          <a:noFill/>
          <a:ln/>
        </p:spPr>
        <p:txBody>
          <a:bodyPr wrap="none" rtlCol="0" anchor="t"/>
          <a:lstStyle/>
          <a:p>
            <a:pPr algn="l" indent="0" marL="0">
              <a:lnSpc>
                <a:spcPts val="2169"/>
              </a:lnSpc>
              <a:buNone/>
            </a:pPr>
            <a:r>
              <a:rPr lang="en-US" sz="1735" dirty="0">
                <a:solidFill>
                  <a:srgbClr val="FFE5E5"/>
                </a:solidFill>
                <a:latin typeface="Dela Gothic One" pitchFamily="34" charset="0"/>
                <a:ea typeface="Dela Gothic One" pitchFamily="34" charset="-122"/>
                <a:cs typeface="Dela Gothic One" pitchFamily="34" charset="-120"/>
              </a:rPr>
              <a:t>Versatility</a:t>
            </a:r>
            <a:endParaRPr lang="en-US" sz="1735" dirty="0"/>
          </a:p>
        </p:txBody>
      </p:sp>
      <p:sp>
        <p:nvSpPr>
          <p:cNvPr id="10" name="Text 4"/>
          <p:cNvSpPr/>
          <p:nvPr/>
        </p:nvSpPr>
        <p:spPr>
          <a:xfrm>
            <a:off x="586145" y="3902035"/>
            <a:ext cx="7971711" cy="268010"/>
          </a:xfrm>
          <a:prstGeom prst="rect">
            <a:avLst/>
          </a:prstGeom>
          <a:noFill/>
          <a:ln/>
        </p:spPr>
        <p:txBody>
          <a:bodyPr wrap="none" rtlCol="0" anchor="t"/>
          <a:lstStyle/>
          <a:p>
            <a:pPr algn="l" indent="0" marL="0">
              <a:lnSpc>
                <a:spcPts val="2110"/>
              </a:lnSpc>
              <a:buNone/>
            </a:pPr>
            <a:r>
              <a:rPr lang="en-US" sz="1319" dirty="0">
                <a:solidFill>
                  <a:srgbClr val="FFE5E5"/>
                </a:solidFill>
                <a:latin typeface="DM Sans" pitchFamily="34" charset="0"/>
                <a:ea typeface="DM Sans" pitchFamily="34" charset="-122"/>
                <a:cs typeface="DM Sans" pitchFamily="34" charset="-120"/>
              </a:rPr>
              <a:t>Wide applicability in diverse fields.</a:t>
            </a:r>
            <a:endParaRPr lang="en-US" sz="1319" dirty="0"/>
          </a:p>
        </p:txBody>
      </p:sp>
      <p:pic>
        <p:nvPicPr>
          <p:cNvPr id="11" name="Image 4" descr="preencoded.png">    </p:cNvPr>
          <p:cNvPicPr>
            <a:picLocks noChangeAspect="1"/>
          </p:cNvPicPr>
          <p:nvPr/>
        </p:nvPicPr>
        <p:blipFill>
          <a:blip r:embed="rId5"/>
          <a:stretch>
            <a:fillRect/>
          </a:stretch>
        </p:blipFill>
        <p:spPr>
          <a:xfrm>
            <a:off x="586145" y="4672489"/>
            <a:ext cx="418743" cy="418743"/>
          </a:xfrm>
          <a:prstGeom prst="rect">
            <a:avLst/>
          </a:prstGeom>
        </p:spPr>
      </p:pic>
      <p:sp>
        <p:nvSpPr>
          <p:cNvPr id="12" name="Text 5"/>
          <p:cNvSpPr/>
          <p:nvPr/>
        </p:nvSpPr>
        <p:spPr>
          <a:xfrm>
            <a:off x="586145" y="5258633"/>
            <a:ext cx="2203847" cy="275392"/>
          </a:xfrm>
          <a:prstGeom prst="rect">
            <a:avLst/>
          </a:prstGeom>
          <a:noFill/>
          <a:ln/>
        </p:spPr>
        <p:txBody>
          <a:bodyPr wrap="none" rtlCol="0" anchor="t"/>
          <a:lstStyle/>
          <a:p>
            <a:pPr algn="l" indent="0" marL="0">
              <a:lnSpc>
                <a:spcPts val="2169"/>
              </a:lnSpc>
              <a:buNone/>
            </a:pPr>
            <a:r>
              <a:rPr lang="en-US" sz="1735" dirty="0">
                <a:solidFill>
                  <a:srgbClr val="FFE5E5"/>
                </a:solidFill>
                <a:latin typeface="Dela Gothic One" pitchFamily="34" charset="0"/>
                <a:ea typeface="Dela Gothic One" pitchFamily="34" charset="-122"/>
                <a:cs typeface="Dela Gothic One" pitchFamily="34" charset="-120"/>
              </a:rPr>
              <a:t>Efficiency</a:t>
            </a:r>
            <a:endParaRPr lang="en-US" sz="1735" dirty="0"/>
          </a:p>
        </p:txBody>
      </p:sp>
      <p:sp>
        <p:nvSpPr>
          <p:cNvPr id="13" name="Text 6"/>
          <p:cNvSpPr/>
          <p:nvPr/>
        </p:nvSpPr>
        <p:spPr>
          <a:xfrm>
            <a:off x="586145" y="5634514"/>
            <a:ext cx="7971711" cy="268010"/>
          </a:xfrm>
          <a:prstGeom prst="rect">
            <a:avLst/>
          </a:prstGeom>
          <a:noFill/>
          <a:ln/>
        </p:spPr>
        <p:txBody>
          <a:bodyPr wrap="none" rtlCol="0" anchor="t"/>
          <a:lstStyle/>
          <a:p>
            <a:pPr algn="l" indent="0" marL="0">
              <a:lnSpc>
                <a:spcPts val="2110"/>
              </a:lnSpc>
              <a:buNone/>
            </a:pPr>
            <a:r>
              <a:rPr lang="en-US" sz="1319" dirty="0">
                <a:solidFill>
                  <a:srgbClr val="FFE5E5"/>
                </a:solidFill>
                <a:latin typeface="DM Sans" pitchFamily="34" charset="0"/>
                <a:ea typeface="DM Sans" pitchFamily="34" charset="-122"/>
                <a:cs typeface="DM Sans" pitchFamily="34" charset="-120"/>
              </a:rPr>
              <a:t>Iterative process for finding optimal solutions.</a:t>
            </a:r>
            <a:endParaRPr lang="en-US" sz="1319" dirty="0"/>
          </a:p>
        </p:txBody>
      </p:sp>
      <p:pic>
        <p:nvPicPr>
          <p:cNvPr id="14" name="Image 5" descr="preencoded.png">    </p:cNvPr>
          <p:cNvPicPr>
            <a:picLocks noChangeAspect="1"/>
          </p:cNvPicPr>
          <p:nvPr/>
        </p:nvPicPr>
        <p:blipFill>
          <a:blip r:embed="rId6"/>
          <a:stretch>
            <a:fillRect/>
          </a:stretch>
        </p:blipFill>
        <p:spPr>
          <a:xfrm>
            <a:off x="586145" y="6404967"/>
            <a:ext cx="418743" cy="418743"/>
          </a:xfrm>
          <a:prstGeom prst="rect">
            <a:avLst/>
          </a:prstGeom>
        </p:spPr>
      </p:pic>
      <p:sp>
        <p:nvSpPr>
          <p:cNvPr id="15" name="Text 7"/>
          <p:cNvSpPr/>
          <p:nvPr/>
        </p:nvSpPr>
        <p:spPr>
          <a:xfrm>
            <a:off x="586145" y="6991112"/>
            <a:ext cx="2616398" cy="275392"/>
          </a:xfrm>
          <a:prstGeom prst="rect">
            <a:avLst/>
          </a:prstGeom>
          <a:noFill/>
          <a:ln/>
        </p:spPr>
        <p:txBody>
          <a:bodyPr wrap="none" rtlCol="0" anchor="t"/>
          <a:lstStyle/>
          <a:p>
            <a:pPr algn="l" indent="0" marL="0">
              <a:lnSpc>
                <a:spcPts val="2169"/>
              </a:lnSpc>
              <a:buNone/>
            </a:pPr>
            <a:r>
              <a:rPr lang="en-US" sz="1735" dirty="0">
                <a:solidFill>
                  <a:srgbClr val="FFE5E5"/>
                </a:solidFill>
                <a:latin typeface="Dela Gothic One" pitchFamily="34" charset="0"/>
                <a:ea typeface="Dela Gothic One" pitchFamily="34" charset="-122"/>
                <a:cs typeface="Dela Gothic One" pitchFamily="34" charset="-120"/>
              </a:rPr>
              <a:t>Sensitivity Analysis</a:t>
            </a:r>
            <a:endParaRPr lang="en-US" sz="1735" dirty="0"/>
          </a:p>
        </p:txBody>
      </p:sp>
      <p:sp>
        <p:nvSpPr>
          <p:cNvPr id="16" name="Text 8"/>
          <p:cNvSpPr/>
          <p:nvPr/>
        </p:nvSpPr>
        <p:spPr>
          <a:xfrm>
            <a:off x="586145" y="7366992"/>
            <a:ext cx="7971711" cy="268010"/>
          </a:xfrm>
          <a:prstGeom prst="rect">
            <a:avLst/>
          </a:prstGeom>
          <a:noFill/>
          <a:ln/>
        </p:spPr>
        <p:txBody>
          <a:bodyPr wrap="none" rtlCol="0" anchor="t"/>
          <a:lstStyle/>
          <a:p>
            <a:pPr algn="l" indent="0" marL="0">
              <a:lnSpc>
                <a:spcPts val="2110"/>
              </a:lnSpc>
              <a:buNone/>
            </a:pPr>
            <a:r>
              <a:rPr lang="en-US" sz="1319" dirty="0">
                <a:solidFill>
                  <a:srgbClr val="FFE5E5"/>
                </a:solidFill>
                <a:latin typeface="DM Sans" pitchFamily="34" charset="0"/>
                <a:ea typeface="DM Sans" pitchFamily="34" charset="-122"/>
                <a:cs typeface="DM Sans" pitchFamily="34" charset="-120"/>
              </a:rPr>
              <a:t>Understanding how changes in parameters affect the solution.</a:t>
            </a:r>
            <a:endParaRPr lang="en-US" sz="1319" dirty="0"/>
          </a:p>
        </p:txBody>
      </p:sp>
      <p:pic>
        <p:nvPicPr>
          <p:cNvPr id="17" name="Image 6" descr="preencoded.png">
            <a:hlinkClick r:id="rId8" tooltip=""/>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2024-08-05T14:42:19Z</dcterms:created>
  <dcterms:modified xsi:type="dcterms:W3CDTF">2024-08-05T14:42:19Z</dcterms:modified>
</cp:coreProperties>
</file>